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8" r:id="rId2"/>
    <p:sldId id="257" r:id="rId3"/>
    <p:sldId id="259" r:id="rId4"/>
    <p:sldId id="260" r:id="rId5"/>
    <p:sldId id="261" r:id="rId6"/>
    <p:sldId id="262" r:id="rId7"/>
    <p:sldId id="263" r:id="rId8"/>
    <p:sldId id="269" r:id="rId9"/>
    <p:sldId id="270" r:id="rId10"/>
    <p:sldId id="274" r:id="rId11"/>
    <p:sldId id="264" r:id="rId12"/>
    <p:sldId id="265" r:id="rId13"/>
    <p:sldId id="272" r:id="rId14"/>
    <p:sldId id="271" r:id="rId15"/>
    <p:sldId id="266" r:id="rId16"/>
    <p:sldId id="273" r:id="rId17"/>
    <p:sldId id="267" r:id="rId18"/>
    <p:sldId id="26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5" d="100"/>
          <a:sy n="65" d="100"/>
        </p:scale>
        <p:origin x="-195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8A97E7-528D-FF43-B762-57FDA3B51D0D}" type="datetimeFigureOut">
              <a:rPr lang="en-US" smtClean="0"/>
              <a:t>6/10/16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752C84-4002-C84B-9F9F-849EAE7AB5D0}" type="slidenum">
              <a:rPr lang="en-US" smtClean="0"/>
              <a:t>‹#›</a:t>
            </a:fld>
            <a:endParaRPr lang="en-US"/>
          </a:p>
        </p:txBody>
      </p:sp>
    </p:spTree>
    <p:extLst>
      <p:ext uri="{BB962C8B-B14F-4D97-AF65-F5344CB8AC3E}">
        <p14:creationId xmlns:p14="http://schemas.microsoft.com/office/powerpoint/2010/main" val="76815530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This enhances their appreciation, understanding,</a:t>
            </a:r>
            <a:r>
              <a:rPr lang="en-US" baseline="0" dirty="0" smtClean="0"/>
              <a:t> and application of skills and concepts</a:t>
            </a:r>
            <a:endParaRPr lang="en-US" dirty="0" smtClean="0"/>
          </a:p>
          <a:p>
            <a:pPr marL="171450" indent="-171450">
              <a:buFont typeface="Arial"/>
              <a:buChar char="•"/>
            </a:pPr>
            <a:endParaRPr lang="en-US" dirty="0" smtClean="0"/>
          </a:p>
          <a:p>
            <a:pPr marL="171450" indent="-171450">
              <a:buFont typeface="Arial"/>
              <a:buChar char="•"/>
            </a:pPr>
            <a:r>
              <a:rPr lang="en-US" dirty="0" smtClean="0"/>
              <a:t>Differentiation</a:t>
            </a:r>
          </a:p>
          <a:p>
            <a:pPr marL="628650" lvl="1" indent="-171450">
              <a:buFont typeface="Arial"/>
              <a:buChar char="•"/>
            </a:pPr>
            <a:r>
              <a:rPr lang="en-US" dirty="0" smtClean="0"/>
              <a:t>You can meet the needs of all your</a:t>
            </a:r>
            <a:r>
              <a:rPr lang="en-US" baseline="0" dirty="0" smtClean="0"/>
              <a:t> students – multiple levels of learning at one time</a:t>
            </a:r>
          </a:p>
          <a:p>
            <a:pPr marL="628650" lvl="1" indent="-171450">
              <a:buFont typeface="Arial"/>
              <a:buChar char="•"/>
            </a:pPr>
            <a:r>
              <a:rPr lang="en-US" baseline="0" dirty="0" smtClean="0"/>
              <a:t>Encourage collaboration – careers today require people to work together, begin developing those skills in the classroom! </a:t>
            </a:r>
          </a:p>
          <a:p>
            <a:pPr marL="0" lvl="0" indent="0">
              <a:buFont typeface="Arial"/>
              <a:buNone/>
            </a:pPr>
            <a:endParaRPr lang="en-US" baseline="0" dirty="0" smtClean="0"/>
          </a:p>
          <a:p>
            <a:pPr marL="171450" lvl="0" indent="-171450">
              <a:buFont typeface="Arial"/>
              <a:buChar char="•"/>
            </a:pPr>
            <a:r>
              <a:rPr lang="en-US" baseline="0" dirty="0" smtClean="0"/>
              <a:t>All students are moving around and are accountable for completing each center (or designated amount) – they can’t hide in their desk because you were busy on the side of the room</a:t>
            </a:r>
          </a:p>
        </p:txBody>
      </p:sp>
      <p:sp>
        <p:nvSpPr>
          <p:cNvPr id="4" name="Slide Number Placeholder 3"/>
          <p:cNvSpPr>
            <a:spLocks noGrp="1"/>
          </p:cNvSpPr>
          <p:nvPr>
            <p:ph type="sldNum" sz="quarter" idx="10"/>
          </p:nvPr>
        </p:nvSpPr>
        <p:spPr/>
        <p:txBody>
          <a:bodyPr/>
          <a:lstStyle/>
          <a:p>
            <a:fld id="{DC752C84-4002-C84B-9F9F-849EAE7AB5D0}" type="slidenum">
              <a:rPr lang="en-US" smtClean="0"/>
              <a:t>3</a:t>
            </a:fld>
            <a:endParaRPr lang="en-US"/>
          </a:p>
        </p:txBody>
      </p:sp>
    </p:spTree>
    <p:extLst>
      <p:ext uri="{BB962C8B-B14F-4D97-AF65-F5344CB8AC3E}">
        <p14:creationId xmlns:p14="http://schemas.microsoft.com/office/powerpoint/2010/main" val="1853733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baseline="0" dirty="0" smtClean="0"/>
              <a:t>Learning is broken into digestible chunks, more manageable learning</a:t>
            </a:r>
          </a:p>
          <a:p>
            <a:pPr marL="171450" lvl="0" indent="-171450">
              <a:buFont typeface="Arial"/>
              <a:buChar char="•"/>
            </a:pPr>
            <a:endParaRPr lang="en-US" baseline="0" dirty="0" smtClean="0"/>
          </a:p>
          <a:p>
            <a:pPr marL="171450" lvl="0" indent="-171450">
              <a:buFont typeface="Arial"/>
              <a:buChar char="•"/>
            </a:pPr>
            <a:r>
              <a:rPr lang="en-US" baseline="0" dirty="0" smtClean="0"/>
              <a:t>Frees teacher – traveling the room is easier; provide direction, clarify questions, one-on-one discussion, quickly gauge were students are in their understanding</a:t>
            </a:r>
          </a:p>
          <a:p>
            <a:pPr marL="0" lvl="0" indent="0">
              <a:buFont typeface="Arial"/>
              <a:buNone/>
            </a:pPr>
            <a:endParaRPr lang="en-US" baseline="0" dirty="0" smtClean="0"/>
          </a:p>
          <a:p>
            <a:pPr marL="171450" indent="-171450">
              <a:buFont typeface="Arial"/>
              <a:buChar char="•"/>
            </a:pPr>
            <a:r>
              <a:rPr lang="en-US" baseline="0" dirty="0" smtClean="0"/>
              <a:t>Low budgets affect the resources and materials we have access to – if you don’t have enough items for the whole class to participate at once, you can make it 1 or 2 of the stations. That way you ensure student understanding</a:t>
            </a:r>
          </a:p>
          <a:p>
            <a:pPr marL="171450" indent="-171450">
              <a:buFont typeface="Arial"/>
              <a:buChar char="•"/>
            </a:pPr>
            <a:endParaRPr lang="en-US" baseline="0" dirty="0" smtClean="0"/>
          </a:p>
          <a:p>
            <a:pPr marL="171450" indent="-171450">
              <a:buFont typeface="Arial"/>
              <a:buChar char="•"/>
            </a:pPr>
            <a:r>
              <a:rPr lang="en-US" baseline="0" dirty="0" smtClean="0"/>
              <a:t>Students have to complete centers and move around the room during class; if they don’t finish they’ll realize there are consequences (can’t take home centers, will have to come in during lunch to finish, </a:t>
            </a:r>
            <a:r>
              <a:rPr lang="en-US" baseline="0" dirty="0" err="1" smtClean="0"/>
              <a:t>etc</a:t>
            </a:r>
            <a:r>
              <a:rPr lang="is-IS" baseline="0" dirty="0" smtClean="0"/>
              <a:t>…)</a:t>
            </a:r>
            <a:endParaRPr lang="en-US" baseline="0" dirty="0" smtClean="0"/>
          </a:p>
          <a:p>
            <a:pPr marL="171450" indent="-171450">
              <a:buFont typeface="Arial"/>
              <a:buChar char="•"/>
            </a:pPr>
            <a:endParaRPr lang="en-US" baseline="0" dirty="0" smtClean="0"/>
          </a:p>
          <a:p>
            <a:pPr marL="171450" indent="-171450">
              <a:buFont typeface="Arial"/>
              <a:buChar char="•"/>
            </a:pPr>
            <a:endParaRPr lang="en-US" baseline="0" dirty="0" smtClean="0"/>
          </a:p>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fld id="{DC752C84-4002-C84B-9F9F-849EAE7AB5D0}" type="slidenum">
              <a:rPr lang="en-US" smtClean="0"/>
              <a:t>4</a:t>
            </a:fld>
            <a:endParaRPr lang="en-US"/>
          </a:p>
        </p:txBody>
      </p:sp>
    </p:spTree>
    <p:extLst>
      <p:ext uri="{BB962C8B-B14F-4D97-AF65-F5344CB8AC3E}">
        <p14:creationId xmlns:p14="http://schemas.microsoft.com/office/powerpoint/2010/main" val="1853733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step is identifying what you want to teach</a:t>
            </a:r>
          </a:p>
          <a:p>
            <a:pPr marL="628650" lvl="1" indent="-171450">
              <a:buFont typeface="Arial"/>
              <a:buChar char="•"/>
            </a:pPr>
            <a:r>
              <a:rPr lang="en-US" dirty="0" smtClean="0"/>
              <a:t>Are you</a:t>
            </a:r>
            <a:r>
              <a:rPr lang="en-US" baseline="0" dirty="0" smtClean="0"/>
              <a:t> assessing a learning goal/standard?</a:t>
            </a:r>
          </a:p>
          <a:p>
            <a:pPr marL="628650" lvl="1" indent="-171450">
              <a:buFont typeface="Arial"/>
              <a:buChar char="•"/>
            </a:pPr>
            <a:r>
              <a:rPr lang="en-US" baseline="0" dirty="0" smtClean="0"/>
              <a:t>Or are you working on a learning target(s)</a:t>
            </a:r>
          </a:p>
          <a:p>
            <a:pPr marL="628650" lvl="1" indent="-171450">
              <a:buFont typeface="Arial"/>
              <a:buChar char="•"/>
            </a:pPr>
            <a:endParaRPr lang="en-US" baseline="0" dirty="0" smtClean="0"/>
          </a:p>
          <a:p>
            <a:pPr marL="171450" lvl="0" indent="-171450">
              <a:buFont typeface="Arial"/>
              <a:buChar char="•"/>
            </a:pPr>
            <a:r>
              <a:rPr lang="en-US" baseline="0" dirty="0" smtClean="0"/>
              <a:t>If you have learning scales this step is easy because you have already broken your standard into digestible chunks. If not then you should definitely look into this! Makes teaching more explicit and intentional. I love it!</a:t>
            </a:r>
          </a:p>
          <a:p>
            <a:pPr marL="171450" lvl="0" indent="-171450">
              <a:buFont typeface="Arial"/>
              <a:buChar char="•"/>
            </a:pPr>
            <a:endParaRPr lang="en-US" baseline="0" dirty="0" smtClean="0"/>
          </a:p>
          <a:p>
            <a:pPr marL="171450" lvl="0" indent="-171450">
              <a:buFont typeface="Arial"/>
              <a:buChar char="•"/>
            </a:pPr>
            <a:r>
              <a:rPr lang="en-US" baseline="0" dirty="0" smtClean="0"/>
              <a:t>Science centers can encompass the end results of the learning goal but they are not typically used as a summative assessment of student understanding/ability.</a:t>
            </a:r>
          </a:p>
          <a:p>
            <a:pPr marL="171450" lvl="0" indent="-171450">
              <a:buFont typeface="Arial"/>
              <a:buChar char="•"/>
            </a:pPr>
            <a:endParaRPr lang="en-US" baseline="0" dirty="0" smtClean="0"/>
          </a:p>
          <a:p>
            <a:pPr marL="171450" lvl="0" indent="-171450">
              <a:buFont typeface="Arial"/>
              <a:buChar char="•"/>
            </a:pPr>
            <a:r>
              <a:rPr lang="en-US" baseline="0" dirty="0" smtClean="0"/>
              <a:t>Example: HS-PS1-4</a:t>
            </a:r>
          </a:p>
          <a:p>
            <a:pPr marL="0" lvl="0" indent="0">
              <a:buFont typeface="Arial"/>
              <a:buNone/>
            </a:pPr>
            <a:endParaRPr lang="en-US" baseline="0" dirty="0" smtClean="0"/>
          </a:p>
          <a:p>
            <a:pPr marL="171450" lvl="0" indent="-171450">
              <a:buFont typeface="Arial"/>
              <a:buChar char="•"/>
            </a:pPr>
            <a:endParaRPr lang="en-US" baseline="0" dirty="0" smtClean="0"/>
          </a:p>
          <a:p>
            <a:pPr marL="171450" lvl="0" indent="-171450">
              <a:buFont typeface="Arial"/>
              <a:buChar char="•"/>
            </a:pPr>
            <a:endParaRPr lang="en-US" dirty="0"/>
          </a:p>
        </p:txBody>
      </p:sp>
      <p:sp>
        <p:nvSpPr>
          <p:cNvPr id="4" name="Slide Number Placeholder 3"/>
          <p:cNvSpPr>
            <a:spLocks noGrp="1"/>
          </p:cNvSpPr>
          <p:nvPr>
            <p:ph type="sldNum" sz="quarter" idx="10"/>
          </p:nvPr>
        </p:nvSpPr>
        <p:spPr/>
        <p:txBody>
          <a:bodyPr/>
          <a:lstStyle/>
          <a:p>
            <a:fld id="{DC752C84-4002-C84B-9F9F-849EAE7AB5D0}" type="slidenum">
              <a:rPr lang="en-US" smtClean="0"/>
              <a:t>6</a:t>
            </a:fld>
            <a:endParaRPr lang="en-US"/>
          </a:p>
        </p:txBody>
      </p:sp>
    </p:spTree>
    <p:extLst>
      <p:ext uri="{BB962C8B-B14F-4D97-AF65-F5344CB8AC3E}">
        <p14:creationId xmlns:p14="http://schemas.microsoft.com/office/powerpoint/2010/main" val="1243129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we know what we want our students to understand or be able to do we need to develop a variety of activities/questions</a:t>
            </a:r>
            <a:r>
              <a:rPr lang="en-US" baseline="0" dirty="0" smtClean="0"/>
              <a:t> that address it.</a:t>
            </a:r>
          </a:p>
          <a:p>
            <a:endParaRPr lang="en-US" baseline="0" dirty="0" smtClean="0"/>
          </a:p>
          <a:p>
            <a:r>
              <a:rPr lang="en-US" baseline="0" dirty="0" smtClean="0"/>
              <a:t>There are several different ways you can do this:</a:t>
            </a:r>
          </a:p>
          <a:p>
            <a:pPr marL="628650" lvl="1" indent="-171450">
              <a:buFont typeface="Arial"/>
              <a:buChar char="•"/>
            </a:pPr>
            <a:r>
              <a:rPr lang="en-US" baseline="0" dirty="0" smtClean="0"/>
              <a:t>3-D Learning </a:t>
            </a:r>
            <a:r>
              <a:rPr lang="en-US" baseline="0" dirty="0" smtClean="0">
                <a:sym typeface="Wingdings"/>
              </a:rPr>
              <a:t> engaging students in progressively deeper understandings of science and the abilities they need to make sense of phenomena in the natural and designed world</a:t>
            </a:r>
          </a:p>
          <a:p>
            <a:pPr marL="628650" lvl="1" indent="-171450">
              <a:buFont typeface="Arial"/>
              <a:buChar char="•"/>
            </a:pPr>
            <a:r>
              <a:rPr lang="en-US" baseline="0" dirty="0" smtClean="0">
                <a:sym typeface="Wingdings"/>
              </a:rPr>
              <a:t>CCC: Patterns, Cause/Effect, Scale/Proportion/Quality, Systems/System Models, Matter &amp; Energy, Structure/Function, Stability/Change</a:t>
            </a:r>
          </a:p>
          <a:p>
            <a:pPr marL="628650" lvl="1" indent="-171450">
              <a:buFont typeface="Arial"/>
              <a:buChar char="•"/>
            </a:pPr>
            <a:r>
              <a:rPr lang="en-US" baseline="0" dirty="0" smtClean="0">
                <a:sym typeface="Wingdings"/>
              </a:rPr>
              <a:t>SEP: Asking Questions/Defining Problems, Developing models, Planning and carrying out investigations, analyzing and interpreting data, using mathematics and computational thinking, constructing explanations (science) and designing solutions (engineering), engaging in argument from evidence, obtaining/evaluating/communicating information </a:t>
            </a:r>
          </a:p>
          <a:p>
            <a:pPr marL="628650" lvl="1" indent="-171450">
              <a:buFont typeface="Arial"/>
              <a:buChar char="•"/>
            </a:pPr>
            <a:endParaRPr lang="en-US" baseline="0" dirty="0" smtClean="0">
              <a:sym typeface="Wingdings"/>
            </a:endParaRPr>
          </a:p>
          <a:p>
            <a:pPr marL="171450" lvl="0" indent="-171450">
              <a:buFont typeface="Arial"/>
              <a:buChar char="•"/>
            </a:pPr>
            <a:r>
              <a:rPr lang="en-US" baseline="0" dirty="0" smtClean="0">
                <a:sym typeface="Wingdings"/>
              </a:rPr>
              <a:t>GRC – Brett </a:t>
            </a:r>
            <a:r>
              <a:rPr lang="en-US" baseline="0" dirty="0" err="1" smtClean="0">
                <a:sym typeface="Wingdings"/>
              </a:rPr>
              <a:t>Moulding</a:t>
            </a:r>
            <a:r>
              <a:rPr lang="en-US" baseline="0" dirty="0" smtClean="0">
                <a:sym typeface="Wingdings"/>
              </a:rPr>
              <a:t>  incorporates 3D learning as a part of gathering, reasoning, and communication</a:t>
            </a:r>
          </a:p>
          <a:p>
            <a:pPr marL="628650" lvl="1" indent="-171450">
              <a:buFont typeface="Arial"/>
              <a:buChar char="•"/>
            </a:pPr>
            <a:endParaRPr lang="en-US" baseline="0" dirty="0" smtClean="0">
              <a:sym typeface="Wingdings"/>
            </a:endParaRPr>
          </a:p>
          <a:p>
            <a:pPr marL="171450" lvl="0" indent="-171450">
              <a:buFont typeface="Arial"/>
              <a:buChar char="•"/>
            </a:pPr>
            <a:r>
              <a:rPr lang="en-US" dirty="0" smtClean="0"/>
              <a:t>5E Instructional Model</a:t>
            </a:r>
          </a:p>
          <a:p>
            <a:pPr marL="628650" lvl="1" indent="-171450">
              <a:buFont typeface="Arial"/>
              <a:buChar char="•"/>
            </a:pPr>
            <a:r>
              <a:rPr lang="en-US" sz="1200" kern="1200" dirty="0" smtClean="0">
                <a:solidFill>
                  <a:schemeClr val="tx1"/>
                </a:solidFill>
                <a:latin typeface="+mn-lt"/>
                <a:ea typeface="+mn-ea"/>
                <a:cs typeface="+mn-cs"/>
              </a:rPr>
              <a:t>Engagement - students’ prior knowledge accessed and interest engaged in the phenomenon</a:t>
            </a:r>
          </a:p>
          <a:p>
            <a:pPr marL="628650" lvl="1" indent="-171450">
              <a:buFont typeface="Arial"/>
              <a:buChar char="•"/>
            </a:pPr>
            <a:r>
              <a:rPr lang="en-US" sz="1200" kern="1200" dirty="0" smtClean="0">
                <a:solidFill>
                  <a:schemeClr val="tx1"/>
                </a:solidFill>
                <a:latin typeface="+mn-lt"/>
                <a:ea typeface="+mn-ea"/>
                <a:cs typeface="+mn-cs"/>
              </a:rPr>
              <a:t>Exploration - students participate in an activity that facilitates conceptual change</a:t>
            </a:r>
          </a:p>
          <a:p>
            <a:pPr marL="628650" lvl="1" indent="-171450">
              <a:buFont typeface="Arial"/>
              <a:buChar char="•"/>
            </a:pPr>
            <a:r>
              <a:rPr lang="en-US" sz="1200" kern="1200" dirty="0" smtClean="0">
                <a:solidFill>
                  <a:schemeClr val="tx1"/>
                </a:solidFill>
                <a:latin typeface="+mn-lt"/>
                <a:ea typeface="+mn-ea"/>
                <a:cs typeface="+mn-cs"/>
              </a:rPr>
              <a:t>Explanation - students generate an explanation of the phenomenon</a:t>
            </a:r>
          </a:p>
          <a:p>
            <a:pPr marL="628650" lvl="1" indent="-171450">
              <a:buFont typeface="Arial"/>
              <a:buChar char="•"/>
            </a:pPr>
            <a:r>
              <a:rPr lang="en-US" sz="1200" kern="1200" dirty="0" smtClean="0">
                <a:solidFill>
                  <a:schemeClr val="tx1"/>
                </a:solidFill>
                <a:latin typeface="+mn-lt"/>
                <a:ea typeface="+mn-ea"/>
                <a:cs typeface="+mn-cs"/>
              </a:rPr>
              <a:t>Elaboration - students' understanding of the phenomenon challenged and deepened through new experiences</a:t>
            </a:r>
          </a:p>
          <a:p>
            <a:pPr marL="628650" lvl="1" indent="-171450">
              <a:buFont typeface="Arial"/>
              <a:buChar char="•"/>
            </a:pPr>
            <a:r>
              <a:rPr lang="en-US" sz="1200" kern="1200" dirty="0" smtClean="0">
                <a:solidFill>
                  <a:schemeClr val="tx1"/>
                </a:solidFill>
                <a:latin typeface="+mn-lt"/>
                <a:ea typeface="+mn-ea"/>
                <a:cs typeface="+mn-cs"/>
              </a:rPr>
              <a:t>Evaluation - students assess their understanding of the phenomenon</a:t>
            </a:r>
          </a:p>
          <a:p>
            <a:pPr marL="628650" lvl="1" indent="-171450">
              <a:buFont typeface="Arial"/>
              <a:buChar char="•"/>
            </a:pPr>
            <a:endParaRPr lang="en-US" sz="1200" kern="1200" dirty="0" smtClean="0">
              <a:solidFill>
                <a:schemeClr val="tx1"/>
              </a:solidFill>
              <a:latin typeface="+mn-lt"/>
              <a:ea typeface="+mn-ea"/>
              <a:cs typeface="+mn-cs"/>
            </a:endParaRPr>
          </a:p>
          <a:p>
            <a:pPr marL="171450" lvl="0" indent="-171450">
              <a:buFont typeface="Arial"/>
              <a:buChar char="•"/>
            </a:pPr>
            <a:r>
              <a:rPr lang="en-US" kern="1200" dirty="0" smtClean="0">
                <a:solidFill>
                  <a:schemeClr val="tx1"/>
                </a:solidFill>
                <a:latin typeface="+mn-lt"/>
                <a:ea typeface="+mn-ea"/>
                <a:cs typeface="+mn-cs"/>
              </a:rPr>
              <a:t>Bloom’s Taxonomy </a:t>
            </a:r>
            <a:r>
              <a:rPr lang="en-US" kern="1200" dirty="0" smtClean="0">
                <a:solidFill>
                  <a:schemeClr val="tx1"/>
                </a:solidFill>
                <a:latin typeface="+mn-lt"/>
                <a:ea typeface="+mn-ea"/>
                <a:cs typeface="+mn-cs"/>
                <a:sym typeface="Wingdings"/>
              </a:rPr>
              <a:t> Remembering, understanding,</a:t>
            </a:r>
            <a:r>
              <a:rPr lang="en-US" kern="1200" baseline="0" dirty="0" smtClean="0">
                <a:solidFill>
                  <a:schemeClr val="tx1"/>
                </a:solidFill>
                <a:latin typeface="+mn-lt"/>
                <a:ea typeface="+mn-ea"/>
                <a:cs typeface="+mn-cs"/>
                <a:sym typeface="Wingdings"/>
              </a:rPr>
              <a:t> applying, analyzing, evaluating, and creating</a:t>
            </a:r>
            <a:endParaRPr lang="en-US" dirty="0"/>
          </a:p>
        </p:txBody>
      </p:sp>
      <p:sp>
        <p:nvSpPr>
          <p:cNvPr id="4" name="Slide Number Placeholder 3"/>
          <p:cNvSpPr>
            <a:spLocks noGrp="1"/>
          </p:cNvSpPr>
          <p:nvPr>
            <p:ph type="sldNum" sz="quarter" idx="10"/>
          </p:nvPr>
        </p:nvSpPr>
        <p:spPr/>
        <p:txBody>
          <a:bodyPr/>
          <a:lstStyle/>
          <a:p>
            <a:fld id="{DC752C84-4002-C84B-9F9F-849EAE7AB5D0}" type="slidenum">
              <a:rPr lang="en-US" smtClean="0"/>
              <a:t>7</a:t>
            </a:fld>
            <a:endParaRPr lang="en-US"/>
          </a:p>
        </p:txBody>
      </p:sp>
    </p:spTree>
    <p:extLst>
      <p:ext uri="{BB962C8B-B14F-4D97-AF65-F5344CB8AC3E}">
        <p14:creationId xmlns:p14="http://schemas.microsoft.com/office/powerpoint/2010/main" val="3240695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Students</a:t>
            </a:r>
            <a:r>
              <a:rPr lang="en-US" baseline="0" dirty="0" smtClean="0"/>
              <a:t> complete the first problem, rotate to the next table check the previous groups work then solve the next problem Groups initial the problems they check and solve. You only need 2 worksheets for this activity so that students are mentally engaged with each problem (they can’t just compare what they did before to the next groups). </a:t>
            </a:r>
          </a:p>
          <a:p>
            <a:pPr marL="171450" indent="-171450">
              <a:buFont typeface="Arial"/>
              <a:buChar char="•"/>
            </a:pPr>
            <a:endParaRPr lang="en-US" baseline="0" dirty="0" smtClean="0"/>
          </a:p>
          <a:p>
            <a:pPr marL="171450" indent="-171450">
              <a:buFont typeface="Arial"/>
              <a:buChar char="•"/>
            </a:pPr>
            <a:r>
              <a:rPr lang="en-US" baseline="0" dirty="0" err="1" smtClean="0"/>
              <a:t>Rxn</a:t>
            </a:r>
            <a:r>
              <a:rPr lang="en-US" baseline="0" dirty="0" smtClean="0"/>
              <a:t> Rate lab </a:t>
            </a:r>
            <a:r>
              <a:rPr lang="en-US" baseline="0" dirty="0" smtClean="0">
                <a:sym typeface="Wingdings"/>
              </a:rPr>
              <a:t> T models S expectations while they follow along, then provide framework for students to solve a problem on their own, and lastly just provide the question. The summative assessment for this concept is designing, conducting, collecting data, and communicating the info obtained for a new lab. </a:t>
            </a:r>
            <a:endParaRPr lang="en-US" baseline="0" dirty="0" smtClean="0"/>
          </a:p>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fld id="{DC752C84-4002-C84B-9F9F-849EAE7AB5D0}" type="slidenum">
              <a:rPr lang="en-US" smtClean="0"/>
              <a:t>8</a:t>
            </a:fld>
            <a:endParaRPr lang="en-US"/>
          </a:p>
        </p:txBody>
      </p:sp>
    </p:spTree>
    <p:extLst>
      <p:ext uri="{BB962C8B-B14F-4D97-AF65-F5344CB8AC3E}">
        <p14:creationId xmlns:p14="http://schemas.microsoft.com/office/powerpoint/2010/main" val="3240695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dirty="0" smtClean="0"/>
              <a:t>**Not</a:t>
            </a:r>
            <a:r>
              <a:rPr lang="en-US" baseline="0" dirty="0" smtClean="0"/>
              <a:t> pictured: writing correct formulas, identifying ions that form the compounds, and identifying mistakes</a:t>
            </a:r>
            <a:endParaRPr lang="en-US" dirty="0"/>
          </a:p>
        </p:txBody>
      </p:sp>
      <p:sp>
        <p:nvSpPr>
          <p:cNvPr id="4" name="Slide Number Placeholder 3"/>
          <p:cNvSpPr>
            <a:spLocks noGrp="1"/>
          </p:cNvSpPr>
          <p:nvPr>
            <p:ph type="sldNum" sz="quarter" idx="10"/>
          </p:nvPr>
        </p:nvSpPr>
        <p:spPr/>
        <p:txBody>
          <a:bodyPr/>
          <a:lstStyle/>
          <a:p>
            <a:fld id="{DC752C84-4002-C84B-9F9F-849EAE7AB5D0}" type="slidenum">
              <a:rPr lang="en-US" smtClean="0"/>
              <a:t>9</a:t>
            </a:fld>
            <a:endParaRPr lang="en-US"/>
          </a:p>
        </p:txBody>
      </p:sp>
    </p:spTree>
    <p:extLst>
      <p:ext uri="{BB962C8B-B14F-4D97-AF65-F5344CB8AC3E}">
        <p14:creationId xmlns:p14="http://schemas.microsoft.com/office/powerpoint/2010/main" val="3240695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dirty="0" smtClean="0"/>
              <a:t>**Not</a:t>
            </a:r>
            <a:r>
              <a:rPr lang="en-US" baseline="0" dirty="0" smtClean="0"/>
              <a:t> pictured: writing correct formulas, identifying ions that form the compounds, and identifying mistakes</a:t>
            </a:r>
            <a:endParaRPr lang="en-US" dirty="0"/>
          </a:p>
        </p:txBody>
      </p:sp>
      <p:sp>
        <p:nvSpPr>
          <p:cNvPr id="4" name="Slide Number Placeholder 3"/>
          <p:cNvSpPr>
            <a:spLocks noGrp="1"/>
          </p:cNvSpPr>
          <p:nvPr>
            <p:ph type="sldNum" sz="quarter" idx="10"/>
          </p:nvPr>
        </p:nvSpPr>
        <p:spPr/>
        <p:txBody>
          <a:bodyPr/>
          <a:lstStyle/>
          <a:p>
            <a:fld id="{DC752C84-4002-C84B-9F9F-849EAE7AB5D0}" type="slidenum">
              <a:rPr lang="en-US" smtClean="0"/>
              <a:t>10</a:t>
            </a:fld>
            <a:endParaRPr lang="en-US"/>
          </a:p>
        </p:txBody>
      </p:sp>
    </p:spTree>
    <p:extLst>
      <p:ext uri="{BB962C8B-B14F-4D97-AF65-F5344CB8AC3E}">
        <p14:creationId xmlns:p14="http://schemas.microsoft.com/office/powerpoint/2010/main" val="3240695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Makes it easier to identify centers; easier for students to keep track of what they have completed</a:t>
            </a:r>
          </a:p>
          <a:p>
            <a:pPr marL="171450" indent="-171450">
              <a:buFont typeface="Arial"/>
              <a:buChar char="•"/>
            </a:pPr>
            <a:endParaRPr lang="en-US" dirty="0" smtClean="0"/>
          </a:p>
          <a:p>
            <a:pPr marL="171450" indent="-171450">
              <a:buFont typeface="Arial"/>
              <a:buChar char="•"/>
            </a:pPr>
            <a:r>
              <a:rPr lang="en-US" dirty="0" smtClean="0"/>
              <a:t>Learning</a:t>
            </a:r>
            <a:r>
              <a:rPr lang="en-US" baseline="0" dirty="0" smtClean="0"/>
              <a:t> target helps remind </a:t>
            </a:r>
            <a:r>
              <a:rPr lang="en-US" baseline="0" dirty="0" err="1" smtClean="0"/>
              <a:t>Ss</a:t>
            </a:r>
            <a:r>
              <a:rPr lang="en-US" baseline="0" dirty="0" smtClean="0"/>
              <a:t> what the focus is for each activity</a:t>
            </a:r>
          </a:p>
          <a:p>
            <a:pPr marL="171450" indent="-171450">
              <a:buFont typeface="Arial"/>
              <a:buChar char="•"/>
            </a:pPr>
            <a:endParaRPr lang="en-US" baseline="0" dirty="0" smtClean="0"/>
          </a:p>
          <a:p>
            <a:pPr marL="171450" indent="-171450">
              <a:buFont typeface="Arial"/>
              <a:buChar char="•"/>
            </a:pPr>
            <a:r>
              <a:rPr lang="en-US" baseline="0" dirty="0" smtClean="0"/>
              <a:t>How many times do we have to explain things? Now imagine doing that for each center in your classroom, ah!! Leave directions at each center if it’s needed.</a:t>
            </a:r>
            <a:endParaRPr lang="en-US" dirty="0" smtClean="0"/>
          </a:p>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fld id="{DC752C84-4002-C84B-9F9F-849EAE7AB5D0}" type="slidenum">
              <a:rPr lang="en-US" smtClean="0"/>
              <a:t>11</a:t>
            </a:fld>
            <a:endParaRPr lang="en-US"/>
          </a:p>
        </p:txBody>
      </p:sp>
    </p:spTree>
    <p:extLst>
      <p:ext uri="{BB962C8B-B14F-4D97-AF65-F5344CB8AC3E}">
        <p14:creationId xmlns:p14="http://schemas.microsoft.com/office/powerpoint/2010/main" val="2466195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Are the centers arranged</a:t>
            </a:r>
            <a:r>
              <a:rPr lang="en-US" baseline="0" dirty="0" smtClean="0"/>
              <a:t> in such a way that allows of easy movement between? </a:t>
            </a:r>
          </a:p>
          <a:p>
            <a:pPr marL="171450" indent="-171450">
              <a:buFont typeface="Arial"/>
              <a:buChar char="•"/>
            </a:pPr>
            <a:endParaRPr lang="en-US" baseline="0" dirty="0" smtClean="0"/>
          </a:p>
          <a:p>
            <a:pPr marL="171450" indent="-171450">
              <a:buFont typeface="Arial"/>
              <a:buChar char="•"/>
            </a:pPr>
            <a:r>
              <a:rPr lang="en-US" baseline="0" dirty="0" smtClean="0"/>
              <a:t>Do centers need to be completed in a certain order? </a:t>
            </a:r>
          </a:p>
          <a:p>
            <a:pPr marL="0" indent="0">
              <a:buFont typeface="Arial"/>
              <a:buNone/>
            </a:pPr>
            <a:endParaRPr lang="en-US" dirty="0" smtClean="0"/>
          </a:p>
          <a:p>
            <a:pPr marL="171450" indent="-171450">
              <a:buFont typeface="Arial"/>
              <a:buChar char="•"/>
            </a:pPr>
            <a:r>
              <a:rPr lang="en-US" dirty="0" smtClean="0"/>
              <a:t>Groups can be fluid! Size of group depends on number of</a:t>
            </a:r>
            <a:r>
              <a:rPr lang="en-US" baseline="0" dirty="0" smtClean="0"/>
              <a:t> stations and what your end goal of the activity is. </a:t>
            </a:r>
          </a:p>
          <a:p>
            <a:pPr marL="171450" indent="-171450">
              <a:buFont typeface="Arial"/>
              <a:buChar char="•"/>
            </a:pPr>
            <a:endParaRPr lang="en-US" baseline="0" dirty="0" smtClean="0"/>
          </a:p>
          <a:p>
            <a:pPr marL="171450" indent="-171450">
              <a:buFont typeface="Arial"/>
              <a:buChar char="•"/>
            </a:pPr>
            <a:r>
              <a:rPr lang="en-US" baseline="0" dirty="0" smtClean="0"/>
              <a:t>You can give each center a specific timeline (counter on board) or just tell them they need to finish by the end of the hour/next day, </a:t>
            </a:r>
            <a:r>
              <a:rPr lang="en-US" baseline="0" dirty="0" err="1" smtClean="0"/>
              <a:t>etc</a:t>
            </a:r>
            <a:r>
              <a:rPr lang="is-IS" baseline="0" dirty="0" smtClean="0"/>
              <a:t>…</a:t>
            </a:r>
          </a:p>
          <a:p>
            <a:pPr marL="171450" indent="-171450">
              <a:buFont typeface="Arial"/>
              <a:buChar char="•"/>
            </a:pPr>
            <a:endParaRPr lang="is-IS" baseline="0" dirty="0" smtClean="0"/>
          </a:p>
          <a:p>
            <a:pPr marL="171450" indent="-171450">
              <a:buFont typeface="Arial"/>
              <a:buChar char="•"/>
            </a:pPr>
            <a:r>
              <a:rPr lang="is-IS" baseline="0" dirty="0" smtClean="0"/>
              <a:t>Give students the option of a break center – they can use this time as reflection on previous questions, time to complete unfinished questions, or simply as a break – be sure to give this center a time limit!</a:t>
            </a:r>
            <a:endParaRPr lang="en-US" dirty="0"/>
          </a:p>
        </p:txBody>
      </p:sp>
      <p:sp>
        <p:nvSpPr>
          <p:cNvPr id="4" name="Slide Number Placeholder 3"/>
          <p:cNvSpPr>
            <a:spLocks noGrp="1"/>
          </p:cNvSpPr>
          <p:nvPr>
            <p:ph type="sldNum" sz="quarter" idx="10"/>
          </p:nvPr>
        </p:nvSpPr>
        <p:spPr/>
        <p:txBody>
          <a:bodyPr/>
          <a:lstStyle/>
          <a:p>
            <a:fld id="{DC752C84-4002-C84B-9F9F-849EAE7AB5D0}" type="slidenum">
              <a:rPr lang="en-US" smtClean="0"/>
              <a:t>12</a:t>
            </a:fld>
            <a:endParaRPr lang="en-US"/>
          </a:p>
        </p:txBody>
      </p:sp>
    </p:spTree>
    <p:extLst>
      <p:ext uri="{BB962C8B-B14F-4D97-AF65-F5344CB8AC3E}">
        <p14:creationId xmlns:p14="http://schemas.microsoft.com/office/powerpoint/2010/main" val="3218623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Teachers move through the room providing help when needed, ask</a:t>
            </a:r>
            <a:r>
              <a:rPr lang="en-US" baseline="0" dirty="0" smtClean="0"/>
              <a:t> leading questions, check student progress</a:t>
            </a:r>
            <a:endParaRPr lang="en-US" dirty="0"/>
          </a:p>
        </p:txBody>
      </p:sp>
      <p:sp>
        <p:nvSpPr>
          <p:cNvPr id="4" name="Slide Number Placeholder 3"/>
          <p:cNvSpPr>
            <a:spLocks noGrp="1"/>
          </p:cNvSpPr>
          <p:nvPr>
            <p:ph type="sldNum" sz="quarter" idx="10"/>
          </p:nvPr>
        </p:nvSpPr>
        <p:spPr/>
        <p:txBody>
          <a:bodyPr/>
          <a:lstStyle/>
          <a:p>
            <a:fld id="{DC752C84-4002-C84B-9F9F-849EAE7AB5D0}" type="slidenum">
              <a:rPr lang="en-US" smtClean="0"/>
              <a:t>13</a:t>
            </a:fld>
            <a:endParaRPr lang="en-US"/>
          </a:p>
        </p:txBody>
      </p:sp>
    </p:spTree>
    <p:extLst>
      <p:ext uri="{BB962C8B-B14F-4D97-AF65-F5344CB8AC3E}">
        <p14:creationId xmlns:p14="http://schemas.microsoft.com/office/powerpoint/2010/main" val="3218623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evidence will you use to identify if students are learning</a:t>
            </a:r>
            <a:r>
              <a:rPr lang="en-US" baseline="0" dirty="0" smtClean="0"/>
              <a:t> the desired targets/goals?</a:t>
            </a:r>
          </a:p>
          <a:p>
            <a:endParaRPr lang="en-US" baseline="0" dirty="0" smtClean="0"/>
          </a:p>
          <a:p>
            <a:r>
              <a:rPr lang="en-US" baseline="0" dirty="0" smtClean="0"/>
              <a:t>Documenting what you see as you move around the room helps inform your next steps.</a:t>
            </a:r>
          </a:p>
          <a:p>
            <a:endParaRPr lang="en-US" dirty="0"/>
          </a:p>
        </p:txBody>
      </p:sp>
      <p:sp>
        <p:nvSpPr>
          <p:cNvPr id="4" name="Slide Number Placeholder 3"/>
          <p:cNvSpPr>
            <a:spLocks noGrp="1"/>
          </p:cNvSpPr>
          <p:nvPr>
            <p:ph type="sldNum" sz="quarter" idx="10"/>
          </p:nvPr>
        </p:nvSpPr>
        <p:spPr/>
        <p:txBody>
          <a:bodyPr/>
          <a:lstStyle/>
          <a:p>
            <a:fld id="{DC752C84-4002-C84B-9F9F-849EAE7AB5D0}" type="slidenum">
              <a:rPr lang="en-US" smtClean="0"/>
              <a:t>14</a:t>
            </a:fld>
            <a:endParaRPr lang="en-US"/>
          </a:p>
        </p:txBody>
      </p:sp>
    </p:spTree>
    <p:extLst>
      <p:ext uri="{BB962C8B-B14F-4D97-AF65-F5344CB8AC3E}">
        <p14:creationId xmlns:p14="http://schemas.microsoft.com/office/powerpoint/2010/main" val="2223035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Does take some time to organize and prepare for the science centers</a:t>
            </a:r>
          </a:p>
          <a:p>
            <a:pPr marL="628650" lvl="1" indent="-171450">
              <a:buFont typeface="Arial"/>
              <a:buChar char="•"/>
            </a:pPr>
            <a:r>
              <a:rPr lang="en-US" dirty="0" smtClean="0"/>
              <a:t>In the beginning it can take longer because it is new, however both</a:t>
            </a:r>
            <a:r>
              <a:rPr lang="en-US" baseline="0" dirty="0" smtClean="0"/>
              <a:t> you and your students will eventually get used to the process so the amount of “up-front” time will decrease.</a:t>
            </a:r>
          </a:p>
          <a:p>
            <a:pPr marL="628650" lvl="1" indent="-171450">
              <a:buFont typeface="Arial"/>
              <a:buChar char="•"/>
            </a:pPr>
            <a:r>
              <a:rPr lang="en-US" baseline="0" dirty="0" smtClean="0"/>
              <a:t>2</a:t>
            </a:r>
            <a:r>
              <a:rPr lang="en-US" baseline="30000" dirty="0" smtClean="0"/>
              <a:t>nd</a:t>
            </a:r>
            <a:r>
              <a:rPr lang="en-US" baseline="0" dirty="0" smtClean="0"/>
              <a:t> year + won’t take as long either because it would’ve been done the year before! You just may need to make some slight tweaks based on your reflections</a:t>
            </a:r>
          </a:p>
          <a:p>
            <a:pPr marL="171450" lvl="0" indent="-171450">
              <a:buFont typeface="Arial"/>
              <a:buChar char="•"/>
            </a:pPr>
            <a:endParaRPr lang="en-US" baseline="0" dirty="0" smtClean="0"/>
          </a:p>
          <a:p>
            <a:pPr marL="171450" lvl="0" indent="-171450">
              <a:buFont typeface="Arial"/>
              <a:buChar char="•"/>
            </a:pPr>
            <a:r>
              <a:rPr lang="en-US" baseline="0" dirty="0" smtClean="0"/>
              <a:t>Time management – it’s a different way to interact with skills and concepts, you may feel as if you are spending too much time on something but remember you’ve combined assignments. So if your worksheets typically took a week to complete spending 3 days on a set of science centers isn’t wasting time. You are giving students more application and interaction with the centers than simply answer questions in a particular order on a worksheet.</a:t>
            </a:r>
          </a:p>
          <a:p>
            <a:pPr marL="171450" lvl="0" indent="-171450">
              <a:buFont typeface="Arial"/>
              <a:buChar char="•"/>
            </a:pPr>
            <a:endParaRPr lang="en-US" baseline="0" dirty="0" smtClean="0"/>
          </a:p>
          <a:p>
            <a:pPr marL="171450" lvl="0" indent="-171450">
              <a:buFont typeface="Arial"/>
              <a:buChar char="•"/>
            </a:pPr>
            <a:r>
              <a:rPr lang="en-US" baseline="0" dirty="0" smtClean="0"/>
              <a:t>Organize your classroom into centers </a:t>
            </a:r>
            <a:r>
              <a:rPr lang="en-US" baseline="0" dirty="0" err="1" smtClean="0"/>
              <a:t>vs</a:t>
            </a:r>
            <a:r>
              <a:rPr lang="en-US" baseline="0" dirty="0" smtClean="0"/>
              <a:t> daily arrangement</a:t>
            </a:r>
          </a:p>
        </p:txBody>
      </p:sp>
      <p:sp>
        <p:nvSpPr>
          <p:cNvPr id="4" name="Slide Number Placeholder 3"/>
          <p:cNvSpPr>
            <a:spLocks noGrp="1"/>
          </p:cNvSpPr>
          <p:nvPr>
            <p:ph type="sldNum" sz="quarter" idx="10"/>
          </p:nvPr>
        </p:nvSpPr>
        <p:spPr/>
        <p:txBody>
          <a:bodyPr/>
          <a:lstStyle/>
          <a:p>
            <a:fld id="{DC752C84-4002-C84B-9F9F-849EAE7AB5D0}" type="slidenum">
              <a:rPr lang="en-US" smtClean="0"/>
              <a:t>15</a:t>
            </a:fld>
            <a:endParaRPr lang="en-US"/>
          </a:p>
        </p:txBody>
      </p:sp>
    </p:spTree>
    <p:extLst>
      <p:ext uri="{BB962C8B-B14F-4D97-AF65-F5344CB8AC3E}">
        <p14:creationId xmlns:p14="http://schemas.microsoft.com/office/powerpoint/2010/main" val="18343479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baseline="0" dirty="0" smtClean="0"/>
          </a:p>
        </p:txBody>
      </p:sp>
      <p:sp>
        <p:nvSpPr>
          <p:cNvPr id="4" name="Slide Number Placeholder 3"/>
          <p:cNvSpPr>
            <a:spLocks noGrp="1"/>
          </p:cNvSpPr>
          <p:nvPr>
            <p:ph type="sldNum" sz="quarter" idx="10"/>
          </p:nvPr>
        </p:nvSpPr>
        <p:spPr/>
        <p:txBody>
          <a:bodyPr/>
          <a:lstStyle/>
          <a:p>
            <a:fld id="{DC752C84-4002-C84B-9F9F-849EAE7AB5D0}" type="slidenum">
              <a:rPr lang="en-US" smtClean="0"/>
              <a:t>16</a:t>
            </a:fld>
            <a:endParaRPr lang="en-US"/>
          </a:p>
        </p:txBody>
      </p:sp>
    </p:spTree>
    <p:extLst>
      <p:ext uri="{BB962C8B-B14F-4D97-AF65-F5344CB8AC3E}">
        <p14:creationId xmlns:p14="http://schemas.microsoft.com/office/powerpoint/2010/main" val="1834347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Many</a:t>
            </a:r>
            <a:r>
              <a:rPr lang="en-US" baseline="0" dirty="0" smtClean="0"/>
              <a:t> free resources online – just use Google!</a:t>
            </a:r>
          </a:p>
          <a:p>
            <a:pPr marL="171450" indent="-171450">
              <a:buFont typeface="Arial"/>
              <a:buChar char="•"/>
            </a:pPr>
            <a:endParaRPr lang="en-US" baseline="0" dirty="0" smtClean="0"/>
          </a:p>
          <a:p>
            <a:pPr marL="171450" indent="-171450">
              <a:buFont typeface="Arial"/>
              <a:buChar char="•"/>
            </a:pPr>
            <a:r>
              <a:rPr lang="en-US" baseline="0" dirty="0" smtClean="0"/>
              <a:t>Free PDF by the Center for Research on Education, Diversity, and Excellence</a:t>
            </a:r>
          </a:p>
          <a:p>
            <a:pPr marL="628650" lvl="1" indent="-171450">
              <a:buFont typeface="Arial"/>
              <a:buChar char="•"/>
            </a:pPr>
            <a:r>
              <a:rPr lang="en-US" baseline="0" dirty="0" smtClean="0"/>
              <a:t> Contains middle-level examples and guides that can be altered to fit your classroom</a:t>
            </a:r>
          </a:p>
        </p:txBody>
      </p:sp>
      <p:sp>
        <p:nvSpPr>
          <p:cNvPr id="4" name="Slide Number Placeholder 3"/>
          <p:cNvSpPr>
            <a:spLocks noGrp="1"/>
          </p:cNvSpPr>
          <p:nvPr>
            <p:ph type="sldNum" sz="quarter" idx="10"/>
          </p:nvPr>
        </p:nvSpPr>
        <p:spPr/>
        <p:txBody>
          <a:bodyPr/>
          <a:lstStyle/>
          <a:p>
            <a:fld id="{DC752C84-4002-C84B-9F9F-849EAE7AB5D0}" type="slidenum">
              <a:rPr lang="en-US" smtClean="0"/>
              <a:t>17</a:t>
            </a:fld>
            <a:endParaRPr lang="en-US"/>
          </a:p>
        </p:txBody>
      </p:sp>
    </p:spTree>
    <p:extLst>
      <p:ext uri="{BB962C8B-B14F-4D97-AF65-F5344CB8AC3E}">
        <p14:creationId xmlns:p14="http://schemas.microsoft.com/office/powerpoint/2010/main" val="586961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dirty="0">
              <a:solidFill>
                <a:schemeClr val="tx1"/>
              </a:solidFill>
            </a:endParaRPr>
          </a:p>
        </p:txBody>
      </p:sp>
      <p:sp>
        <p:nvSpPr>
          <p:cNvPr id="4" name="Slide Number Placeholder 3"/>
          <p:cNvSpPr>
            <a:spLocks noGrp="1"/>
          </p:cNvSpPr>
          <p:nvPr>
            <p:ph type="sldNum" sz="quarter" idx="10"/>
          </p:nvPr>
        </p:nvSpPr>
        <p:spPr/>
        <p:txBody>
          <a:bodyPr/>
          <a:lstStyle/>
          <a:p>
            <a:fld id="{293F4FAE-F175-0F4B-9567-A469841096F4}" type="slidenum">
              <a:rPr lang="en-US" smtClean="0"/>
              <a:t>18</a:t>
            </a:fld>
            <a:endParaRPr lang="en-US"/>
          </a:p>
        </p:txBody>
      </p:sp>
    </p:spTree>
    <p:extLst>
      <p:ext uri="{BB962C8B-B14F-4D97-AF65-F5344CB8AC3E}">
        <p14:creationId xmlns:p14="http://schemas.microsoft.com/office/powerpoint/2010/main" val="3332655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6/10/16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6/10/16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6/10/16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1F9CA3-105E-4857-9057-6DB6197DA786}" type="datetimeFigureOut">
              <a:rPr lang="en-US" smtClean="0"/>
              <a:t>6/10/16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t>6/10/16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t>6/10/16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t>6/10/16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t>6/10/16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6/10/16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6/10/16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6/10/16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6/10/16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01F9CA3-105E-4857-9057-6DB6197DA786}" type="datetimeFigureOut">
              <a:rPr lang="en-US" smtClean="0"/>
              <a:t>6/10/16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131454" y="392543"/>
            <a:ext cx="6904181" cy="1724867"/>
          </a:xfrm>
          <a:prstGeom prst="rect">
            <a:avLst/>
          </a:prstGeom>
        </p:spPr>
        <p:txBody>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r>
              <a:rPr lang="en-US" b="1" dirty="0" smtClean="0"/>
              <a:t>Science Centers for Secondary Classrooms</a:t>
            </a:r>
            <a:endParaRPr lang="en-US" b="1" dirty="0"/>
          </a:p>
        </p:txBody>
      </p:sp>
      <p:sp>
        <p:nvSpPr>
          <p:cNvPr id="4" name="Subtitle 2"/>
          <p:cNvSpPr txBox="1">
            <a:spLocks/>
          </p:cNvSpPr>
          <p:nvPr/>
        </p:nvSpPr>
        <p:spPr>
          <a:xfrm>
            <a:off x="1322921" y="1871480"/>
            <a:ext cx="6498159" cy="2015862"/>
          </a:xfrm>
          <a:prstGeom prst="rect">
            <a:avLst/>
          </a:prstGeom>
        </p:spPr>
        <p:txBody>
          <a:bodyPr>
            <a:no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pPr marL="0" indent="0" algn="ctr">
              <a:spcBef>
                <a:spcPts val="0"/>
              </a:spcBef>
              <a:buNone/>
            </a:pPr>
            <a:r>
              <a:rPr lang="en-US" sz="3200" b="1" dirty="0" smtClean="0">
                <a:solidFill>
                  <a:schemeClr val="tx1"/>
                </a:solidFill>
              </a:rPr>
              <a:t>Presenter: Heather Johnston</a:t>
            </a:r>
          </a:p>
          <a:p>
            <a:pPr marL="0" indent="0" algn="ctr">
              <a:spcBef>
                <a:spcPts val="0"/>
              </a:spcBef>
              <a:buNone/>
            </a:pPr>
            <a:r>
              <a:rPr lang="en-US" sz="2600" dirty="0" smtClean="0">
                <a:solidFill>
                  <a:schemeClr val="tx1"/>
                </a:solidFill>
              </a:rPr>
              <a:t>Norman Public Schools</a:t>
            </a:r>
          </a:p>
          <a:p>
            <a:pPr marL="0" indent="0" algn="ctr">
              <a:spcBef>
                <a:spcPts val="0"/>
              </a:spcBef>
              <a:buNone/>
            </a:pPr>
            <a:endParaRPr lang="en-US" sz="1000" dirty="0" smtClean="0">
              <a:solidFill>
                <a:schemeClr val="tx1"/>
              </a:solidFill>
            </a:endParaRPr>
          </a:p>
          <a:p>
            <a:pPr marL="0" indent="0" algn="ctr">
              <a:spcBef>
                <a:spcPts val="0"/>
              </a:spcBef>
              <a:buNone/>
            </a:pPr>
            <a:endParaRPr lang="en-US" sz="1000" dirty="0" smtClean="0">
              <a:solidFill>
                <a:schemeClr val="tx1"/>
              </a:solidFill>
            </a:endParaRPr>
          </a:p>
          <a:p>
            <a:pPr marL="0" indent="0" algn="ctr">
              <a:spcBef>
                <a:spcPts val="0"/>
              </a:spcBef>
              <a:buNone/>
            </a:pPr>
            <a:r>
              <a:rPr lang="en-US" dirty="0" smtClean="0">
                <a:solidFill>
                  <a:schemeClr val="tx1"/>
                </a:solidFill>
              </a:rPr>
              <a:t>Email: htournear@norman.k12.ok.us</a:t>
            </a:r>
          </a:p>
          <a:p>
            <a:pPr marL="0" indent="0" algn="ctr">
              <a:spcBef>
                <a:spcPts val="0"/>
              </a:spcBef>
              <a:buNone/>
            </a:pPr>
            <a:r>
              <a:rPr lang="en-US" dirty="0" smtClean="0">
                <a:solidFill>
                  <a:schemeClr val="tx1"/>
                </a:solidFill>
              </a:rPr>
              <a:t>Blog: teachingelements.com</a:t>
            </a:r>
          </a:p>
          <a:p>
            <a:pPr marL="0" indent="0" algn="ctr">
              <a:spcBef>
                <a:spcPts val="0"/>
              </a:spcBef>
              <a:buNone/>
            </a:pPr>
            <a:endParaRPr lang="en-US" sz="2600" dirty="0">
              <a:solidFill>
                <a:schemeClr val="tx1"/>
              </a:solidFill>
            </a:endParaRPr>
          </a:p>
        </p:txBody>
      </p:sp>
      <p:pic>
        <p:nvPicPr>
          <p:cNvPr id="5" name="Picture 4" descr="Screen Shot 2016-06-09 at 10.31.01 AM.png"/>
          <p:cNvPicPr>
            <a:picLocks noChangeAspect="1"/>
          </p:cNvPicPr>
          <p:nvPr/>
        </p:nvPicPr>
        <p:blipFill rotWithShape="1">
          <a:blip r:embed="rId2">
            <a:extLst>
              <a:ext uri="{28A0092B-C50C-407E-A947-70E740481C1C}">
                <a14:useLocalDpi xmlns:a14="http://schemas.microsoft.com/office/drawing/2010/main" val="0"/>
              </a:ext>
            </a:extLst>
          </a:blip>
          <a:srcRect r="50007" b="50505"/>
          <a:stretch/>
        </p:blipFill>
        <p:spPr>
          <a:xfrm>
            <a:off x="403676" y="4063761"/>
            <a:ext cx="2644325" cy="2609511"/>
          </a:xfrm>
          <a:prstGeom prst="rect">
            <a:avLst/>
          </a:prstGeom>
        </p:spPr>
      </p:pic>
      <p:pic>
        <p:nvPicPr>
          <p:cNvPr id="6" name="Picture 5" descr="Screen Shot 2016-06-09 at 10.31.01 AM.png"/>
          <p:cNvPicPr>
            <a:picLocks noChangeAspect="1"/>
          </p:cNvPicPr>
          <p:nvPr/>
        </p:nvPicPr>
        <p:blipFill rotWithShape="1">
          <a:blip r:embed="rId2">
            <a:extLst>
              <a:ext uri="{28A0092B-C50C-407E-A947-70E740481C1C}">
                <a14:useLocalDpi xmlns:a14="http://schemas.microsoft.com/office/drawing/2010/main" val="0"/>
              </a:ext>
            </a:extLst>
          </a:blip>
          <a:srcRect l="49993" b="50168"/>
          <a:stretch/>
        </p:blipFill>
        <p:spPr>
          <a:xfrm>
            <a:off x="3371272" y="4063762"/>
            <a:ext cx="2650389" cy="2632602"/>
          </a:xfrm>
          <a:prstGeom prst="rect">
            <a:avLst/>
          </a:prstGeom>
        </p:spPr>
      </p:pic>
      <p:pic>
        <p:nvPicPr>
          <p:cNvPr id="7" name="Picture 6" descr="Screen Shot 2016-06-09 at 10.31.01 AM.png"/>
          <p:cNvPicPr>
            <a:picLocks noChangeAspect="1"/>
          </p:cNvPicPr>
          <p:nvPr/>
        </p:nvPicPr>
        <p:blipFill rotWithShape="1">
          <a:blip r:embed="rId2">
            <a:extLst>
              <a:ext uri="{28A0092B-C50C-407E-A947-70E740481C1C}">
                <a14:useLocalDpi xmlns:a14="http://schemas.microsoft.com/office/drawing/2010/main" val="0"/>
              </a:ext>
            </a:extLst>
          </a:blip>
          <a:srcRect t="50168" r="50342"/>
          <a:stretch/>
        </p:blipFill>
        <p:spPr>
          <a:xfrm>
            <a:off x="6327356" y="4063762"/>
            <a:ext cx="2608826" cy="2609511"/>
          </a:xfrm>
          <a:prstGeom prst="rect">
            <a:avLst/>
          </a:prstGeom>
        </p:spPr>
      </p:pic>
    </p:spTree>
    <p:extLst>
      <p:ext uri="{BB962C8B-B14F-4D97-AF65-F5344CB8AC3E}">
        <p14:creationId xmlns:p14="http://schemas.microsoft.com/office/powerpoint/2010/main" val="8095542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Science Centers?</a:t>
            </a:r>
            <a:endParaRPr lang="en-US" dirty="0"/>
          </a:p>
        </p:txBody>
      </p:sp>
      <p:sp>
        <p:nvSpPr>
          <p:cNvPr id="3" name="Content Placeholder 2"/>
          <p:cNvSpPr>
            <a:spLocks noGrp="1"/>
          </p:cNvSpPr>
          <p:nvPr>
            <p:ph idx="1"/>
          </p:nvPr>
        </p:nvSpPr>
        <p:spPr/>
        <p:txBody>
          <a:bodyPr>
            <a:normAutofit/>
          </a:bodyPr>
          <a:lstStyle/>
          <a:p>
            <a:r>
              <a:rPr lang="en-US" sz="2800" dirty="0" smtClean="0"/>
              <a:t>Hands-on approach to learning.</a:t>
            </a:r>
          </a:p>
          <a:p>
            <a:r>
              <a:rPr lang="en-US" sz="2800" dirty="0"/>
              <a:t>E</a:t>
            </a:r>
            <a:r>
              <a:rPr lang="en-US" sz="2800" dirty="0" smtClean="0"/>
              <a:t>ncourages students to experiment and explore using interactive activities.</a:t>
            </a:r>
          </a:p>
          <a:p>
            <a:r>
              <a:rPr lang="en-US" sz="2800" dirty="0" smtClean="0"/>
              <a:t>Access to a variety of learning materials in an interesting and productive manner.</a:t>
            </a:r>
          </a:p>
        </p:txBody>
      </p:sp>
    </p:spTree>
    <p:extLst>
      <p:ext uri="{BB962C8B-B14F-4D97-AF65-F5344CB8AC3E}">
        <p14:creationId xmlns:p14="http://schemas.microsoft.com/office/powerpoint/2010/main" val="17698291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use Science Centers?</a:t>
            </a:r>
            <a:endParaRPr lang="en-US" dirty="0"/>
          </a:p>
        </p:txBody>
      </p:sp>
      <p:sp>
        <p:nvSpPr>
          <p:cNvPr id="3" name="Content Placeholder 2"/>
          <p:cNvSpPr>
            <a:spLocks noGrp="1"/>
          </p:cNvSpPr>
          <p:nvPr>
            <p:ph idx="1"/>
          </p:nvPr>
        </p:nvSpPr>
        <p:spPr>
          <a:xfrm>
            <a:off x="549275" y="1600200"/>
            <a:ext cx="8042276" cy="5049981"/>
          </a:xfrm>
        </p:spPr>
        <p:txBody>
          <a:bodyPr>
            <a:normAutofit/>
          </a:bodyPr>
          <a:lstStyle/>
          <a:p>
            <a:r>
              <a:rPr lang="en-US" sz="2800" dirty="0" smtClean="0"/>
              <a:t>Students experience how facts and skills relate to the learning targets and goals.</a:t>
            </a:r>
          </a:p>
          <a:p>
            <a:r>
              <a:rPr lang="en-US" sz="2800" dirty="0" smtClean="0"/>
              <a:t>Allows for differentiation (student-centered learning):</a:t>
            </a:r>
          </a:p>
          <a:p>
            <a:pPr lvl="2">
              <a:buFont typeface="Courier New"/>
              <a:buChar char="o"/>
            </a:pPr>
            <a:r>
              <a:rPr lang="en-US" sz="2600" dirty="0"/>
              <a:t>E</a:t>
            </a:r>
            <a:r>
              <a:rPr lang="en-US" sz="2600" dirty="0" smtClean="0"/>
              <a:t>nrichment and remediation</a:t>
            </a:r>
          </a:p>
          <a:p>
            <a:pPr lvl="2">
              <a:buFont typeface="Courier New"/>
              <a:buChar char="o"/>
            </a:pPr>
            <a:r>
              <a:rPr lang="en-US" sz="2600" dirty="0" smtClean="0"/>
              <a:t>Independent</a:t>
            </a:r>
            <a:r>
              <a:rPr lang="en-US" sz="2600" dirty="0"/>
              <a:t> </a:t>
            </a:r>
            <a:r>
              <a:rPr lang="en-US" sz="2600" dirty="0" smtClean="0"/>
              <a:t>or group learning</a:t>
            </a:r>
          </a:p>
          <a:p>
            <a:r>
              <a:rPr lang="en-US" sz="2800" dirty="0" smtClean="0"/>
              <a:t>Increases participation by all students.</a:t>
            </a:r>
          </a:p>
        </p:txBody>
      </p:sp>
    </p:spTree>
    <p:extLst>
      <p:ext uri="{BB962C8B-B14F-4D97-AF65-F5344CB8AC3E}">
        <p14:creationId xmlns:p14="http://schemas.microsoft.com/office/powerpoint/2010/main" val="1487985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par>
                                <p:cTn id="15" presetID="1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8" dur="500"/>
                                        <p:tgtEl>
                                          <p:spTgt spid="3">
                                            <p:txEl>
                                              <p:pRg st="2" end="2"/>
                                            </p:txEl>
                                          </p:spTgt>
                                        </p:tgtEl>
                                      </p:cBhvr>
                                    </p:animEffect>
                                  </p:childTnLst>
                                </p:cTn>
                              </p:par>
                              <p:par>
                                <p:cTn id="19" presetID="1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use Science Centers?</a:t>
            </a:r>
            <a:endParaRPr lang="en-US" dirty="0"/>
          </a:p>
        </p:txBody>
      </p:sp>
      <p:sp>
        <p:nvSpPr>
          <p:cNvPr id="3" name="Content Placeholder 2"/>
          <p:cNvSpPr>
            <a:spLocks noGrp="1"/>
          </p:cNvSpPr>
          <p:nvPr>
            <p:ph idx="1"/>
          </p:nvPr>
        </p:nvSpPr>
        <p:spPr>
          <a:xfrm>
            <a:off x="549275" y="1600200"/>
            <a:ext cx="8042276" cy="5049981"/>
          </a:xfrm>
        </p:spPr>
        <p:txBody>
          <a:bodyPr>
            <a:normAutofit/>
          </a:bodyPr>
          <a:lstStyle/>
          <a:p>
            <a:r>
              <a:rPr lang="en-US" sz="2800" dirty="0" smtClean="0"/>
              <a:t>Learning can be less intimidating</a:t>
            </a:r>
          </a:p>
          <a:p>
            <a:r>
              <a:rPr lang="en-US" sz="2800" dirty="0" smtClean="0"/>
              <a:t>Frees teacher</a:t>
            </a:r>
          </a:p>
          <a:p>
            <a:r>
              <a:rPr lang="en-US" sz="2800" dirty="0" smtClean="0"/>
              <a:t>Budget issues? No problem!</a:t>
            </a:r>
          </a:p>
          <a:p>
            <a:r>
              <a:rPr lang="en-US" sz="2800" dirty="0" smtClean="0"/>
              <a:t>Keeps students engaged and they must take ownership of their learning</a:t>
            </a:r>
          </a:p>
          <a:p>
            <a:pPr lvl="2">
              <a:buFont typeface="Courier New"/>
              <a:buChar char="o"/>
            </a:pPr>
            <a:r>
              <a:rPr lang="en-US" sz="2600" dirty="0" smtClean="0"/>
              <a:t>Be sure to create a safe learning environment!</a:t>
            </a:r>
          </a:p>
        </p:txBody>
      </p:sp>
    </p:spTree>
    <p:extLst>
      <p:ext uri="{BB962C8B-B14F-4D97-AF65-F5344CB8AC3E}">
        <p14:creationId xmlns:p14="http://schemas.microsoft.com/office/powerpoint/2010/main" val="34416664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par>
                                <p:cTn id="27" presetID="12"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Science Centers</a:t>
            </a:r>
            <a:endParaRPr lang="en-US" dirty="0"/>
          </a:p>
        </p:txBody>
      </p:sp>
      <p:sp>
        <p:nvSpPr>
          <p:cNvPr id="3" name="Content Placeholder 2"/>
          <p:cNvSpPr>
            <a:spLocks noGrp="1"/>
          </p:cNvSpPr>
          <p:nvPr>
            <p:ph idx="1"/>
          </p:nvPr>
        </p:nvSpPr>
        <p:spPr>
          <a:xfrm>
            <a:off x="549275" y="1600201"/>
            <a:ext cx="8042276" cy="4980708"/>
          </a:xfrm>
        </p:spPr>
        <p:txBody>
          <a:bodyPr>
            <a:normAutofit/>
          </a:bodyPr>
          <a:lstStyle/>
          <a:p>
            <a:pPr marL="0" indent="0">
              <a:buNone/>
            </a:pPr>
            <a:r>
              <a:rPr lang="en-US" sz="2800" u="sng" dirty="0" smtClean="0"/>
              <a:t>Steps</a:t>
            </a:r>
          </a:p>
          <a:p>
            <a:r>
              <a:rPr lang="en-US" sz="2800" dirty="0" smtClean="0"/>
              <a:t>1</a:t>
            </a:r>
            <a:r>
              <a:rPr lang="en-US" sz="2800" baseline="30000" dirty="0" smtClean="0"/>
              <a:t>st</a:t>
            </a:r>
            <a:r>
              <a:rPr lang="en-US" sz="2800" dirty="0" smtClean="0"/>
              <a:t>: Pick a Learning </a:t>
            </a:r>
            <a:r>
              <a:rPr lang="en-US" sz="2800" dirty="0"/>
              <a:t>G</a:t>
            </a:r>
            <a:r>
              <a:rPr lang="en-US" sz="2800" dirty="0" smtClean="0"/>
              <a:t>oal (standard) or 	 	 </a:t>
            </a:r>
            <a:r>
              <a:rPr lang="en-US" sz="2800" dirty="0"/>
              <a:t>L</a:t>
            </a:r>
            <a:r>
              <a:rPr lang="en-US" sz="2800" dirty="0" smtClean="0"/>
              <a:t>earning Target(s)</a:t>
            </a:r>
          </a:p>
          <a:p>
            <a:r>
              <a:rPr lang="en-US" sz="2800" dirty="0" smtClean="0"/>
              <a:t>2</a:t>
            </a:r>
            <a:r>
              <a:rPr lang="en-US" sz="2800" baseline="30000" dirty="0" smtClean="0"/>
              <a:t>nd</a:t>
            </a:r>
            <a:r>
              <a:rPr lang="en-US" sz="2800" dirty="0" smtClean="0"/>
              <a:t>: Diversify the Learning Experience</a:t>
            </a:r>
          </a:p>
          <a:p>
            <a:r>
              <a:rPr lang="en-US" sz="2800" dirty="0" smtClean="0"/>
              <a:t>3</a:t>
            </a:r>
            <a:r>
              <a:rPr lang="en-US" sz="2800" baseline="30000" dirty="0" smtClean="0"/>
              <a:t>rd</a:t>
            </a:r>
            <a:r>
              <a:rPr lang="en-US" sz="2800" dirty="0" smtClean="0"/>
              <a:t>: Parts of a Science Center</a:t>
            </a:r>
          </a:p>
          <a:p>
            <a:r>
              <a:rPr lang="en-US" sz="2800" dirty="0" smtClean="0"/>
              <a:t>4</a:t>
            </a:r>
            <a:r>
              <a:rPr lang="en-US" sz="2800" baseline="30000" dirty="0" smtClean="0"/>
              <a:t>th</a:t>
            </a:r>
            <a:r>
              <a:rPr lang="en-US" sz="2800" dirty="0" smtClean="0"/>
              <a:t>: Implementation</a:t>
            </a:r>
          </a:p>
          <a:p>
            <a:r>
              <a:rPr lang="en-US" sz="2800" dirty="0" smtClean="0"/>
              <a:t>5</a:t>
            </a:r>
            <a:r>
              <a:rPr lang="en-US" sz="2800" baseline="30000" dirty="0" smtClean="0"/>
              <a:t>th</a:t>
            </a:r>
            <a:r>
              <a:rPr lang="en-US" sz="2800" dirty="0" smtClean="0"/>
              <a:t>: Assessment</a:t>
            </a:r>
            <a:endParaRPr lang="en-US" sz="2800" dirty="0"/>
          </a:p>
        </p:txBody>
      </p:sp>
    </p:spTree>
    <p:extLst>
      <p:ext uri="{BB962C8B-B14F-4D97-AF65-F5344CB8AC3E}">
        <p14:creationId xmlns:p14="http://schemas.microsoft.com/office/powerpoint/2010/main" val="394042214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Pick Learning </a:t>
            </a:r>
            <a:r>
              <a:rPr lang="en-US" dirty="0"/>
              <a:t>G</a:t>
            </a:r>
            <a:r>
              <a:rPr lang="en-US" dirty="0" smtClean="0"/>
              <a:t>oal or Learning </a:t>
            </a:r>
            <a:r>
              <a:rPr lang="en-US" dirty="0"/>
              <a:t>T</a:t>
            </a:r>
            <a:r>
              <a:rPr lang="en-US" dirty="0" smtClean="0"/>
              <a:t>arget(s)</a:t>
            </a:r>
            <a:endParaRPr lang="en-US" dirty="0"/>
          </a:p>
        </p:txBody>
      </p:sp>
      <p:sp>
        <p:nvSpPr>
          <p:cNvPr id="3" name="Content Placeholder 2"/>
          <p:cNvSpPr>
            <a:spLocks noGrp="1"/>
          </p:cNvSpPr>
          <p:nvPr>
            <p:ph idx="1"/>
          </p:nvPr>
        </p:nvSpPr>
        <p:spPr>
          <a:xfrm>
            <a:off x="300182" y="1600200"/>
            <a:ext cx="8636000" cy="5257800"/>
          </a:xfrm>
        </p:spPr>
        <p:txBody>
          <a:bodyPr>
            <a:normAutofit lnSpcReduction="10000"/>
          </a:bodyPr>
          <a:lstStyle/>
          <a:p>
            <a:r>
              <a:rPr lang="en-US" sz="2800" dirty="0" smtClean="0"/>
              <a:t>Learning Goal = Standard</a:t>
            </a:r>
          </a:p>
          <a:p>
            <a:r>
              <a:rPr lang="en-US" sz="2800" dirty="0" smtClean="0"/>
              <a:t>Learning Target(s) = steps toward the standard</a:t>
            </a:r>
          </a:p>
          <a:p>
            <a:r>
              <a:rPr lang="en-US" sz="2800" dirty="0" smtClean="0"/>
              <a:t>A science center is an activity that leads students to an understanding of the target or goal.</a:t>
            </a:r>
          </a:p>
          <a:p>
            <a:pPr marL="0" indent="0">
              <a:buNone/>
            </a:pPr>
            <a:r>
              <a:rPr lang="en-US" sz="2800" u="sng" dirty="0" smtClean="0"/>
              <a:t>Example</a:t>
            </a:r>
            <a:r>
              <a:rPr lang="en-US" sz="2800" dirty="0" smtClean="0"/>
              <a:t>: </a:t>
            </a:r>
            <a:r>
              <a:rPr lang="en-US" sz="2800" dirty="0" smtClean="0">
                <a:solidFill>
                  <a:srgbClr val="CC66FF"/>
                </a:solidFill>
              </a:rPr>
              <a:t>Students will be able to </a:t>
            </a:r>
            <a:r>
              <a:rPr lang="en-US" sz="2800" dirty="0" smtClean="0">
                <a:solidFill>
                  <a:srgbClr val="0000FF"/>
                </a:solidFill>
              </a:rPr>
              <a:t>construct</a:t>
            </a:r>
            <a:r>
              <a:rPr lang="en-US" sz="2800" dirty="0" smtClean="0"/>
              <a:t> and </a:t>
            </a:r>
            <a:r>
              <a:rPr lang="en-US" sz="2800" dirty="0" smtClean="0">
                <a:solidFill>
                  <a:srgbClr val="0000FF"/>
                </a:solidFill>
              </a:rPr>
              <a:t>revise</a:t>
            </a:r>
            <a:r>
              <a:rPr lang="en-US" sz="2800" dirty="0" smtClean="0"/>
              <a:t> an explanation for the outcome of a simple chemical reaction based on the outermost electron states of atoms, trends in the periodic table, knowledge of that patterns of chemical properties, and formation of compounds.</a:t>
            </a:r>
            <a:endParaRPr lang="en-US" sz="2800" dirty="0"/>
          </a:p>
        </p:txBody>
      </p:sp>
    </p:spTree>
    <p:extLst>
      <p:ext uri="{BB962C8B-B14F-4D97-AF65-F5344CB8AC3E}">
        <p14:creationId xmlns:p14="http://schemas.microsoft.com/office/powerpoint/2010/main" val="15096038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Diversify the Learning Experience</a:t>
            </a:r>
            <a:endParaRPr lang="en-US" dirty="0"/>
          </a:p>
        </p:txBody>
      </p:sp>
      <p:sp>
        <p:nvSpPr>
          <p:cNvPr id="3" name="Content Placeholder 2"/>
          <p:cNvSpPr>
            <a:spLocks noGrp="1"/>
          </p:cNvSpPr>
          <p:nvPr>
            <p:ph idx="1"/>
          </p:nvPr>
        </p:nvSpPr>
        <p:spPr>
          <a:xfrm>
            <a:off x="549275" y="1600201"/>
            <a:ext cx="8042276" cy="4980708"/>
          </a:xfrm>
        </p:spPr>
        <p:txBody>
          <a:bodyPr>
            <a:normAutofit/>
          </a:bodyPr>
          <a:lstStyle/>
          <a:p>
            <a:r>
              <a:rPr lang="en-US" sz="2800" dirty="0" smtClean="0"/>
              <a:t>3-Dimensional Learning</a:t>
            </a:r>
          </a:p>
          <a:p>
            <a:pPr lvl="2">
              <a:buFont typeface="Courier New"/>
              <a:buChar char="o"/>
            </a:pPr>
            <a:r>
              <a:rPr lang="en-US" sz="2600" dirty="0" smtClean="0"/>
              <a:t>Disciplinary Core-Ideas</a:t>
            </a:r>
          </a:p>
          <a:p>
            <a:pPr lvl="2">
              <a:buFont typeface="Courier New"/>
              <a:buChar char="o"/>
            </a:pPr>
            <a:r>
              <a:rPr lang="en-US" sz="2600" dirty="0" smtClean="0"/>
              <a:t>Cross-Cutting Concepts</a:t>
            </a:r>
          </a:p>
          <a:p>
            <a:pPr lvl="2">
              <a:buFont typeface="Courier New"/>
              <a:buChar char="o"/>
            </a:pPr>
            <a:r>
              <a:rPr lang="en-US" sz="2600" dirty="0" smtClean="0"/>
              <a:t>Science and Engineering Practices</a:t>
            </a:r>
          </a:p>
          <a:p>
            <a:r>
              <a:rPr lang="en-US" sz="2800" dirty="0" smtClean="0"/>
              <a:t>Gathering – Reasoning – Communication</a:t>
            </a:r>
          </a:p>
          <a:p>
            <a:r>
              <a:rPr lang="en-US" sz="2800" dirty="0" smtClean="0"/>
              <a:t>5-E Instructional Model</a:t>
            </a:r>
          </a:p>
          <a:p>
            <a:pPr lvl="2">
              <a:buFont typeface="Courier New"/>
              <a:buChar char="o"/>
            </a:pPr>
            <a:r>
              <a:rPr lang="en-US" sz="2600" dirty="0" smtClean="0"/>
              <a:t>Engage, Explore, Explain, Elaborate, Evaluate </a:t>
            </a:r>
          </a:p>
          <a:p>
            <a:r>
              <a:rPr lang="en-US" sz="2800" dirty="0" smtClean="0"/>
              <a:t>Bloom’s Taxonomy</a:t>
            </a:r>
            <a:endParaRPr lang="en-US" sz="2800" dirty="0"/>
          </a:p>
        </p:txBody>
      </p:sp>
    </p:spTree>
    <p:extLst>
      <p:ext uri="{BB962C8B-B14F-4D97-AF65-F5344CB8AC3E}">
        <p14:creationId xmlns:p14="http://schemas.microsoft.com/office/powerpoint/2010/main" val="23376674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4" end="4"/>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5" end="5"/>
                                            </p:txEl>
                                          </p:spTgt>
                                        </p:tgtEl>
                                      </p:cBhvr>
                                    </p:animEffect>
                                  </p:childTnLst>
                                </p:cTn>
                              </p:par>
                              <p:par>
                                <p:cTn id="15" presetID="12" presetClass="entr" presetSubtype="4"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 calcmode="lin" valueType="num">
                                      <p:cBhvr additive="base">
                                        <p:cTn id="17"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2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Diversify the Learning Experience</a:t>
            </a:r>
            <a:endParaRPr lang="en-US" dirty="0"/>
          </a:p>
        </p:txBody>
      </p:sp>
      <p:sp>
        <p:nvSpPr>
          <p:cNvPr id="3" name="Content Placeholder 2"/>
          <p:cNvSpPr>
            <a:spLocks noGrp="1"/>
          </p:cNvSpPr>
          <p:nvPr>
            <p:ph idx="1"/>
          </p:nvPr>
        </p:nvSpPr>
        <p:spPr>
          <a:xfrm>
            <a:off x="549275" y="1600201"/>
            <a:ext cx="8042276" cy="4980708"/>
          </a:xfrm>
        </p:spPr>
        <p:txBody>
          <a:bodyPr>
            <a:normAutofit/>
          </a:bodyPr>
          <a:lstStyle/>
          <a:p>
            <a:pPr marL="0" indent="0">
              <a:buNone/>
            </a:pPr>
            <a:r>
              <a:rPr lang="en-US" sz="2800" dirty="0" smtClean="0"/>
              <a:t>Or, are you short on time?</a:t>
            </a:r>
          </a:p>
          <a:p>
            <a:pPr lvl="1">
              <a:buFont typeface="Courier New"/>
              <a:buChar char="o"/>
            </a:pPr>
            <a:r>
              <a:rPr lang="en-US" sz="2600" dirty="0" smtClean="0"/>
              <a:t>Break worksheets up and do group rotations</a:t>
            </a:r>
          </a:p>
          <a:p>
            <a:pPr lvl="1">
              <a:buFont typeface="Courier New"/>
              <a:buChar char="o"/>
            </a:pPr>
            <a:r>
              <a:rPr lang="en-US" sz="2600" dirty="0" smtClean="0"/>
              <a:t>Layer a lab by increasing the difficulty</a:t>
            </a:r>
          </a:p>
          <a:p>
            <a:pPr marL="0" indent="0">
              <a:buNone/>
            </a:pPr>
            <a:r>
              <a:rPr lang="en-US" sz="2800" dirty="0" smtClean="0"/>
              <a:t>Regardless of how you design the activity each Science Center can be a different type of activity:</a:t>
            </a:r>
          </a:p>
          <a:p>
            <a:pPr lvl="1">
              <a:buFont typeface="Courier New"/>
              <a:buChar char="o"/>
            </a:pPr>
            <a:r>
              <a:rPr lang="en-US" sz="2600" dirty="0" smtClean="0"/>
              <a:t>Modeling, Technology, Physical Movement, Reading, Reflection, Observing, Graphing, etc..</a:t>
            </a:r>
          </a:p>
          <a:p>
            <a:endParaRPr lang="en-US" sz="2800" dirty="0"/>
          </a:p>
        </p:txBody>
      </p:sp>
    </p:spTree>
    <p:extLst>
      <p:ext uri="{BB962C8B-B14F-4D97-AF65-F5344CB8AC3E}">
        <p14:creationId xmlns:p14="http://schemas.microsoft.com/office/powerpoint/2010/main" val="30075529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3" end="3"/>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Diversify the Learning Experience</a:t>
            </a:r>
            <a:endParaRPr lang="en-US" dirty="0"/>
          </a:p>
        </p:txBody>
      </p:sp>
      <p:sp>
        <p:nvSpPr>
          <p:cNvPr id="3" name="Content Placeholder 2"/>
          <p:cNvSpPr>
            <a:spLocks noGrp="1"/>
          </p:cNvSpPr>
          <p:nvPr>
            <p:ph idx="1"/>
          </p:nvPr>
        </p:nvSpPr>
        <p:spPr>
          <a:xfrm>
            <a:off x="549275" y="1600201"/>
            <a:ext cx="8042276" cy="4980708"/>
          </a:xfrm>
        </p:spPr>
        <p:txBody>
          <a:bodyPr>
            <a:normAutofit/>
          </a:bodyPr>
          <a:lstStyle/>
          <a:p>
            <a:pPr marL="0" indent="0">
              <a:buNone/>
            </a:pPr>
            <a:r>
              <a:rPr lang="en-US" sz="2800" dirty="0" smtClean="0"/>
              <a:t>Example for HS-PS1-4: </a:t>
            </a:r>
            <a:r>
              <a:rPr lang="en-US" sz="2800" dirty="0">
                <a:solidFill>
                  <a:srgbClr val="CC66FF"/>
                </a:solidFill>
              </a:rPr>
              <a:t>Students will be able to </a:t>
            </a:r>
            <a:r>
              <a:rPr lang="en-US" sz="2800" dirty="0">
                <a:solidFill>
                  <a:srgbClr val="0000FF"/>
                </a:solidFill>
              </a:rPr>
              <a:t>construct</a:t>
            </a:r>
            <a:r>
              <a:rPr lang="en-US" sz="2800" dirty="0"/>
              <a:t> and </a:t>
            </a:r>
            <a:r>
              <a:rPr lang="en-US" sz="2800" dirty="0">
                <a:solidFill>
                  <a:srgbClr val="0000FF"/>
                </a:solidFill>
              </a:rPr>
              <a:t>revise</a:t>
            </a:r>
            <a:r>
              <a:rPr lang="en-US" sz="2800" dirty="0"/>
              <a:t> an explanation for the outcome of a simple chemical </a:t>
            </a:r>
            <a:r>
              <a:rPr lang="en-US" sz="2800" dirty="0" smtClean="0"/>
              <a:t>reaction</a:t>
            </a:r>
            <a:r>
              <a:rPr lang="is-IS" sz="2800" dirty="0" smtClean="0"/>
              <a:t>…</a:t>
            </a:r>
            <a:r>
              <a:rPr lang="en-US" sz="2800" dirty="0" smtClean="0"/>
              <a:t> </a:t>
            </a:r>
            <a:endParaRPr lang="en-US" sz="2800" dirty="0"/>
          </a:p>
        </p:txBody>
      </p:sp>
      <p:pic>
        <p:nvPicPr>
          <p:cNvPr id="4" name="Picture 3" descr="Screen Shot 2016-06-09 at 10.12.4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910" y="3034660"/>
            <a:ext cx="2353582" cy="2345522"/>
          </a:xfrm>
          <a:prstGeom prst="rect">
            <a:avLst/>
          </a:prstGeom>
        </p:spPr>
      </p:pic>
      <p:pic>
        <p:nvPicPr>
          <p:cNvPr id="5" name="Picture 4" descr="Screen Shot 2016-06-09 at 10.13.0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9841" y="4128943"/>
            <a:ext cx="2511137" cy="2502478"/>
          </a:xfrm>
          <a:prstGeom prst="rect">
            <a:avLst/>
          </a:prstGeom>
        </p:spPr>
      </p:pic>
      <p:pic>
        <p:nvPicPr>
          <p:cNvPr id="6" name="Picture 5" descr="Screen Shot 2016-06-09 at 10.14.29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0978" y="3034660"/>
            <a:ext cx="2419927" cy="2454998"/>
          </a:xfrm>
          <a:prstGeom prst="rect">
            <a:avLst/>
          </a:prstGeom>
        </p:spPr>
      </p:pic>
      <p:pic>
        <p:nvPicPr>
          <p:cNvPr id="7" name="Picture 6" descr="Screen Shot 2016-06-09 at 10.14.41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01245" y="4277385"/>
            <a:ext cx="2415886" cy="2424545"/>
          </a:xfrm>
          <a:prstGeom prst="rect">
            <a:avLst/>
          </a:prstGeom>
        </p:spPr>
      </p:pic>
    </p:spTree>
    <p:extLst>
      <p:ext uri="{BB962C8B-B14F-4D97-AF65-F5344CB8AC3E}">
        <p14:creationId xmlns:p14="http://schemas.microsoft.com/office/powerpoint/2010/main" val="69150826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Diversify the Learning Experience</a:t>
            </a:r>
            <a:endParaRPr lang="en-US" dirty="0"/>
          </a:p>
        </p:txBody>
      </p:sp>
      <p:sp>
        <p:nvSpPr>
          <p:cNvPr id="3" name="Content Placeholder 2"/>
          <p:cNvSpPr>
            <a:spLocks noGrp="1"/>
          </p:cNvSpPr>
          <p:nvPr>
            <p:ph idx="1"/>
          </p:nvPr>
        </p:nvSpPr>
        <p:spPr>
          <a:xfrm>
            <a:off x="549275" y="1600201"/>
            <a:ext cx="8042276" cy="4980708"/>
          </a:xfrm>
        </p:spPr>
        <p:txBody>
          <a:bodyPr>
            <a:normAutofit/>
          </a:bodyPr>
          <a:lstStyle/>
          <a:p>
            <a:r>
              <a:rPr lang="en-US" sz="2800" dirty="0" smtClean="0"/>
              <a:t>Example for </a:t>
            </a:r>
            <a:r>
              <a:rPr lang="en-US" sz="2800" dirty="0"/>
              <a:t>HS-PS3-</a:t>
            </a:r>
            <a:r>
              <a:rPr lang="en-US" sz="2800" dirty="0" smtClean="0"/>
              <a:t>4: </a:t>
            </a:r>
            <a:r>
              <a:rPr lang="en-US" sz="2800" dirty="0">
                <a:solidFill>
                  <a:srgbClr val="CC66FF"/>
                </a:solidFill>
              </a:rPr>
              <a:t>Students will be able to </a:t>
            </a:r>
            <a:r>
              <a:rPr lang="en-US" sz="2800" dirty="0" smtClean="0">
                <a:solidFill>
                  <a:srgbClr val="0000FF"/>
                </a:solidFill>
              </a:rPr>
              <a:t>plan</a:t>
            </a:r>
            <a:r>
              <a:rPr lang="en-US" sz="2800" dirty="0" smtClean="0"/>
              <a:t> </a:t>
            </a:r>
            <a:r>
              <a:rPr lang="en-US" sz="2800" dirty="0"/>
              <a:t>and </a:t>
            </a:r>
            <a:r>
              <a:rPr lang="en-US" sz="2800" dirty="0">
                <a:solidFill>
                  <a:srgbClr val="0000FF"/>
                </a:solidFill>
              </a:rPr>
              <a:t>conduct</a:t>
            </a:r>
            <a:r>
              <a:rPr lang="en-US" sz="2800" dirty="0"/>
              <a:t> an investigation to provide </a:t>
            </a:r>
            <a:r>
              <a:rPr lang="en-US" sz="2800" dirty="0" smtClean="0"/>
              <a:t>evidence</a:t>
            </a:r>
            <a:r>
              <a:rPr lang="is-IS" sz="2800" dirty="0" smtClean="0"/>
              <a:t>…</a:t>
            </a:r>
            <a:endParaRPr lang="en-US" sz="2800" dirty="0"/>
          </a:p>
        </p:txBody>
      </p:sp>
      <p:pic>
        <p:nvPicPr>
          <p:cNvPr id="8" name="Picture 7" descr="Screen Shot 2016-06-10 at 2.06.5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308" y="3169627"/>
            <a:ext cx="2598615" cy="2536743"/>
          </a:xfrm>
          <a:prstGeom prst="rect">
            <a:avLst/>
          </a:prstGeom>
        </p:spPr>
      </p:pic>
      <p:pic>
        <p:nvPicPr>
          <p:cNvPr id="9" name="Picture 8" descr="Screen Shot 2016-06-10 at 2.07.0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10111" y="3169627"/>
            <a:ext cx="2554059" cy="2536743"/>
          </a:xfrm>
          <a:prstGeom prst="rect">
            <a:avLst/>
          </a:prstGeom>
        </p:spPr>
      </p:pic>
      <p:pic>
        <p:nvPicPr>
          <p:cNvPr id="10" name="Picture 9" descr="Screen Shot 2016-06-10 at 2.07.26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07992" y="3169627"/>
            <a:ext cx="2545490" cy="2536743"/>
          </a:xfrm>
          <a:prstGeom prst="rect">
            <a:avLst/>
          </a:prstGeom>
        </p:spPr>
      </p:pic>
    </p:spTree>
    <p:extLst>
      <p:ext uri="{BB962C8B-B14F-4D97-AF65-F5344CB8AC3E}">
        <p14:creationId xmlns:p14="http://schemas.microsoft.com/office/powerpoint/2010/main" val="415717682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99940"/>
            <a:ext cx="8042276" cy="1336956"/>
          </a:xfrm>
        </p:spPr>
        <p:txBody>
          <a:bodyPr/>
          <a:lstStyle/>
          <a:p>
            <a:r>
              <a:rPr lang="en-US" dirty="0" smtClean="0"/>
              <a:t>Step 3: Parts of a </a:t>
            </a:r>
            <a:br>
              <a:rPr lang="en-US" dirty="0" smtClean="0"/>
            </a:br>
            <a:r>
              <a:rPr lang="en-US" dirty="0" smtClean="0"/>
              <a:t>Science Center</a:t>
            </a:r>
            <a:endParaRPr lang="en-US" dirty="0"/>
          </a:p>
        </p:txBody>
      </p:sp>
      <p:sp>
        <p:nvSpPr>
          <p:cNvPr id="3" name="Content Placeholder 2"/>
          <p:cNvSpPr>
            <a:spLocks noGrp="1"/>
          </p:cNvSpPr>
          <p:nvPr>
            <p:ph idx="1"/>
          </p:nvPr>
        </p:nvSpPr>
        <p:spPr>
          <a:xfrm>
            <a:off x="549275" y="1669474"/>
            <a:ext cx="8042276" cy="4343400"/>
          </a:xfrm>
        </p:spPr>
        <p:txBody>
          <a:bodyPr>
            <a:normAutofit/>
          </a:bodyPr>
          <a:lstStyle/>
          <a:p>
            <a:r>
              <a:rPr lang="en-US" sz="2800" dirty="0" smtClean="0"/>
              <a:t>Title/Number for Station</a:t>
            </a:r>
          </a:p>
          <a:p>
            <a:r>
              <a:rPr lang="en-US" sz="2800" dirty="0" smtClean="0"/>
              <a:t>Materials needed – include learning target for each station (if there are different ones)</a:t>
            </a:r>
          </a:p>
          <a:p>
            <a:r>
              <a:rPr lang="en-US" sz="2800" dirty="0" smtClean="0"/>
              <a:t>Include directions!</a:t>
            </a:r>
          </a:p>
          <a:p>
            <a:r>
              <a:rPr lang="en-US" sz="2800" dirty="0" smtClean="0"/>
              <a:t>How will students let you know they have a question?</a:t>
            </a:r>
            <a:endParaRPr lang="en-US" sz="2800" dirty="0"/>
          </a:p>
        </p:txBody>
      </p:sp>
    </p:spTree>
    <p:extLst>
      <p:ext uri="{BB962C8B-B14F-4D97-AF65-F5344CB8AC3E}">
        <p14:creationId xmlns:p14="http://schemas.microsoft.com/office/powerpoint/2010/main" val="39424719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4: Implementation</a:t>
            </a:r>
            <a:endParaRPr lang="en-US" dirty="0"/>
          </a:p>
        </p:txBody>
      </p:sp>
      <p:sp>
        <p:nvSpPr>
          <p:cNvPr id="3" name="Content Placeholder 2"/>
          <p:cNvSpPr>
            <a:spLocks noGrp="1"/>
          </p:cNvSpPr>
          <p:nvPr>
            <p:ph idx="1"/>
          </p:nvPr>
        </p:nvSpPr>
        <p:spPr>
          <a:xfrm>
            <a:off x="549275" y="1600200"/>
            <a:ext cx="8042276" cy="4842163"/>
          </a:xfrm>
        </p:spPr>
        <p:txBody>
          <a:bodyPr>
            <a:normAutofit/>
          </a:bodyPr>
          <a:lstStyle/>
          <a:p>
            <a:r>
              <a:rPr lang="en-US" sz="2800" dirty="0" smtClean="0"/>
              <a:t>Arrangement of Centers</a:t>
            </a:r>
          </a:p>
          <a:p>
            <a:r>
              <a:rPr lang="en-US" sz="2800" dirty="0" smtClean="0"/>
              <a:t>Sequencing</a:t>
            </a:r>
          </a:p>
          <a:p>
            <a:r>
              <a:rPr lang="en-US" sz="2800" dirty="0" smtClean="0"/>
              <a:t>Assign students certain centers or let them decide</a:t>
            </a:r>
          </a:p>
          <a:p>
            <a:r>
              <a:rPr lang="en-US" sz="2800" dirty="0" smtClean="0"/>
              <a:t>Grouping Students – Be Flexible!</a:t>
            </a:r>
          </a:p>
          <a:p>
            <a:r>
              <a:rPr lang="en-US" sz="2800" dirty="0" smtClean="0"/>
              <a:t>Duration for each center</a:t>
            </a:r>
          </a:p>
          <a:p>
            <a:r>
              <a:rPr lang="en-US" sz="2800" dirty="0" smtClean="0"/>
              <a:t>Have a Break Center</a:t>
            </a:r>
            <a:endParaRPr lang="en-US" sz="2800" dirty="0"/>
          </a:p>
        </p:txBody>
      </p:sp>
    </p:spTree>
    <p:extLst>
      <p:ext uri="{BB962C8B-B14F-4D97-AF65-F5344CB8AC3E}">
        <p14:creationId xmlns:p14="http://schemas.microsoft.com/office/powerpoint/2010/main" val="24836078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4: Implementation</a:t>
            </a:r>
            <a:endParaRPr lang="en-US" dirty="0"/>
          </a:p>
        </p:txBody>
      </p:sp>
      <p:sp>
        <p:nvSpPr>
          <p:cNvPr id="3" name="Content Placeholder 2"/>
          <p:cNvSpPr>
            <a:spLocks noGrp="1"/>
          </p:cNvSpPr>
          <p:nvPr>
            <p:ph idx="1"/>
          </p:nvPr>
        </p:nvSpPr>
        <p:spPr>
          <a:xfrm>
            <a:off x="549275" y="1600200"/>
            <a:ext cx="8042276" cy="4842163"/>
          </a:xfrm>
        </p:spPr>
        <p:txBody>
          <a:bodyPr>
            <a:normAutofit/>
          </a:bodyPr>
          <a:lstStyle/>
          <a:p>
            <a:r>
              <a:rPr lang="en-US" sz="2800" dirty="0" smtClean="0"/>
              <a:t>Teacher can work with students individually or in small groups</a:t>
            </a:r>
          </a:p>
          <a:p>
            <a:r>
              <a:rPr lang="en-US" sz="2800" dirty="0" smtClean="0"/>
              <a:t>Provide students with a “Road Map”</a:t>
            </a:r>
          </a:p>
          <a:p>
            <a:pPr lvl="1">
              <a:buFont typeface="Courier New"/>
              <a:buChar char="o"/>
            </a:pPr>
            <a:r>
              <a:rPr lang="en-US" sz="2600" dirty="0" smtClean="0"/>
              <a:t>Outlines station progression</a:t>
            </a:r>
          </a:p>
          <a:p>
            <a:pPr lvl="1">
              <a:buFont typeface="Courier New"/>
              <a:buChar char="o"/>
            </a:pPr>
            <a:r>
              <a:rPr lang="en-US" sz="2600" dirty="0" smtClean="0"/>
              <a:t>Check off place for teacher signature or a stamp</a:t>
            </a:r>
          </a:p>
          <a:p>
            <a:r>
              <a:rPr lang="en-US" sz="2800" dirty="0" smtClean="0"/>
              <a:t>Student accountability</a:t>
            </a:r>
          </a:p>
        </p:txBody>
      </p:sp>
    </p:spTree>
    <p:extLst>
      <p:ext uri="{BB962C8B-B14F-4D97-AF65-F5344CB8AC3E}">
        <p14:creationId xmlns:p14="http://schemas.microsoft.com/office/powerpoint/2010/main" val="15190666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par>
                                <p:cTn id="15" presetID="1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8" dur="500"/>
                                        <p:tgtEl>
                                          <p:spTgt spid="3">
                                            <p:txEl>
                                              <p:pRg st="2" end="2"/>
                                            </p:txEl>
                                          </p:spTgt>
                                        </p:tgtEl>
                                      </p:cBhvr>
                                    </p:animEffect>
                                  </p:childTnLst>
                                </p:cTn>
                              </p:par>
                              <p:par>
                                <p:cTn id="19" presetID="1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5: Assessment</a:t>
            </a:r>
            <a:endParaRPr lang="en-US" dirty="0"/>
          </a:p>
        </p:txBody>
      </p:sp>
      <p:sp>
        <p:nvSpPr>
          <p:cNvPr id="3" name="Content Placeholder 2"/>
          <p:cNvSpPr>
            <a:spLocks noGrp="1"/>
          </p:cNvSpPr>
          <p:nvPr>
            <p:ph idx="1"/>
          </p:nvPr>
        </p:nvSpPr>
        <p:spPr/>
        <p:txBody>
          <a:bodyPr>
            <a:normAutofit/>
          </a:bodyPr>
          <a:lstStyle/>
          <a:p>
            <a:r>
              <a:rPr lang="en-US" sz="2800" dirty="0" smtClean="0"/>
              <a:t>How do you want students to demonstrate that they are doing the work/learning?</a:t>
            </a:r>
          </a:p>
          <a:p>
            <a:r>
              <a:rPr lang="en-US" sz="2800" dirty="0" smtClean="0"/>
              <a:t>Use a Clipboard</a:t>
            </a:r>
          </a:p>
          <a:p>
            <a:pPr lvl="1">
              <a:buFont typeface="Courier New"/>
              <a:buChar char="o"/>
            </a:pPr>
            <a:r>
              <a:rPr lang="en-US" sz="2800" dirty="0" smtClean="0"/>
              <a:t>Document student understanding</a:t>
            </a:r>
          </a:p>
          <a:p>
            <a:pPr lvl="1">
              <a:buFont typeface="Courier New"/>
              <a:buChar char="o"/>
            </a:pPr>
            <a:r>
              <a:rPr lang="en-US" sz="2800" dirty="0" smtClean="0"/>
              <a:t>Formative assessments</a:t>
            </a:r>
          </a:p>
          <a:p>
            <a:r>
              <a:rPr lang="en-US" sz="3000" dirty="0" smtClean="0"/>
              <a:t>Informal class discussion</a:t>
            </a:r>
          </a:p>
          <a:p>
            <a:r>
              <a:rPr lang="en-US" sz="3000" dirty="0" smtClean="0"/>
              <a:t>Summative assessments</a:t>
            </a:r>
          </a:p>
        </p:txBody>
      </p:sp>
    </p:spTree>
    <p:extLst>
      <p:ext uri="{BB962C8B-B14F-4D97-AF65-F5344CB8AC3E}">
        <p14:creationId xmlns:p14="http://schemas.microsoft.com/office/powerpoint/2010/main" val="12059071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1" end="1"/>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2" dur="500"/>
                                        <p:tgtEl>
                                          <p:spTgt spid="3">
                                            <p:txEl>
                                              <p:pRg st="2" end="2"/>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Sounds Great! Any Cons?</a:t>
            </a:r>
            <a:endParaRPr lang="en-US" dirty="0"/>
          </a:p>
        </p:txBody>
      </p:sp>
      <p:sp>
        <p:nvSpPr>
          <p:cNvPr id="3" name="Content Placeholder 2"/>
          <p:cNvSpPr>
            <a:spLocks noGrp="1"/>
          </p:cNvSpPr>
          <p:nvPr>
            <p:ph idx="1"/>
          </p:nvPr>
        </p:nvSpPr>
        <p:spPr/>
        <p:txBody>
          <a:bodyPr>
            <a:normAutofit/>
          </a:bodyPr>
          <a:lstStyle/>
          <a:p>
            <a:r>
              <a:rPr lang="en-US" sz="2800" dirty="0" smtClean="0"/>
              <a:t>Time for organization and preparation</a:t>
            </a:r>
          </a:p>
          <a:p>
            <a:r>
              <a:rPr lang="en-US" sz="2800" dirty="0" smtClean="0"/>
              <a:t>Classroom time management</a:t>
            </a:r>
          </a:p>
          <a:p>
            <a:r>
              <a:rPr lang="en-US" sz="2800" dirty="0" smtClean="0"/>
              <a:t>Space </a:t>
            </a:r>
            <a:r>
              <a:rPr lang="en-US" sz="2800" dirty="0" smtClean="0">
                <a:sym typeface="Wingdings"/>
              </a:rPr>
              <a:t></a:t>
            </a:r>
            <a:r>
              <a:rPr lang="en-US" sz="2800" dirty="0" smtClean="0"/>
              <a:t> storage and classroom arrangement</a:t>
            </a:r>
            <a:endParaRPr lang="en-US" sz="2800" dirty="0"/>
          </a:p>
        </p:txBody>
      </p:sp>
    </p:spTree>
    <p:extLst>
      <p:ext uri="{BB962C8B-B14F-4D97-AF65-F5344CB8AC3E}">
        <p14:creationId xmlns:p14="http://schemas.microsoft.com/office/powerpoint/2010/main" val="35589390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Pro’s Outweigh the Cons</a:t>
            </a:r>
            <a:endParaRPr lang="en-US" dirty="0"/>
          </a:p>
        </p:txBody>
      </p:sp>
      <p:sp>
        <p:nvSpPr>
          <p:cNvPr id="3" name="Content Placeholder 2"/>
          <p:cNvSpPr>
            <a:spLocks noGrp="1"/>
          </p:cNvSpPr>
          <p:nvPr>
            <p:ph idx="1"/>
          </p:nvPr>
        </p:nvSpPr>
        <p:spPr/>
        <p:txBody>
          <a:bodyPr>
            <a:normAutofit/>
          </a:bodyPr>
          <a:lstStyle/>
          <a:p>
            <a:r>
              <a:rPr lang="en-US" sz="2800" dirty="0" smtClean="0"/>
              <a:t>Student centers facilitate student learning growth by utilizing their interests and needs as a guide for meaningful instruction.</a:t>
            </a:r>
          </a:p>
          <a:p>
            <a:r>
              <a:rPr lang="en-US" sz="2800" dirty="0" smtClean="0"/>
              <a:t>Allows for student choice </a:t>
            </a:r>
          </a:p>
          <a:p>
            <a:r>
              <a:rPr lang="en-US" sz="2800" dirty="0" smtClean="0"/>
              <a:t>Encourages students to experiment and explore</a:t>
            </a:r>
            <a:r>
              <a:rPr lang="is-IS" sz="2800" dirty="0" smtClean="0"/>
              <a:t>….and maybe have a little fun with science! </a:t>
            </a:r>
            <a:r>
              <a:rPr lang="is-IS" sz="2800" dirty="0" smtClean="0">
                <a:sym typeface="Wingdings"/>
              </a:rPr>
              <a:t> </a:t>
            </a:r>
            <a:endParaRPr lang="en-US" sz="2800" dirty="0"/>
          </a:p>
        </p:txBody>
      </p:sp>
    </p:spTree>
    <p:extLst>
      <p:ext uri="{BB962C8B-B14F-4D97-AF65-F5344CB8AC3E}">
        <p14:creationId xmlns:p14="http://schemas.microsoft.com/office/powerpoint/2010/main" val="16247633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549275" y="1600200"/>
            <a:ext cx="8042276" cy="4911435"/>
          </a:xfrm>
        </p:spPr>
        <p:txBody>
          <a:bodyPr>
            <a:normAutofit/>
          </a:bodyPr>
          <a:lstStyle/>
          <a:p>
            <a:r>
              <a:rPr lang="en-US" sz="2800" dirty="0" smtClean="0"/>
              <a:t>Google “Science Centers in Secondary Classrooms” or “Learning/Activity Centers”</a:t>
            </a:r>
          </a:p>
          <a:p>
            <a:r>
              <a:rPr lang="en-US" sz="2800" dirty="0" smtClean="0"/>
              <a:t>Designing Effective Activity Centers for Diverse Learners: A Guide for Teachers at All Grade Levels and for All Subject Areas. </a:t>
            </a:r>
            <a:endParaRPr lang="en-US" sz="2800" dirty="0"/>
          </a:p>
          <a:p>
            <a:pPr lvl="2">
              <a:buFont typeface="Courier New"/>
              <a:buChar char="o"/>
            </a:pPr>
            <a:r>
              <a:rPr lang="en-US" sz="2600" dirty="0" smtClean="0"/>
              <a:t>http</a:t>
            </a:r>
            <a:r>
              <a:rPr lang="en-US" sz="2600" dirty="0"/>
              <a:t>://</a:t>
            </a:r>
            <a:r>
              <a:rPr lang="en-US" sz="2600" dirty="0" err="1"/>
              <a:t>manoa.hawaii.edu</a:t>
            </a:r>
            <a:r>
              <a:rPr lang="en-US" sz="2600" dirty="0"/>
              <a:t>/</a:t>
            </a:r>
            <a:r>
              <a:rPr lang="en-US" sz="2600" dirty="0" err="1"/>
              <a:t>coe</a:t>
            </a:r>
            <a:r>
              <a:rPr lang="en-US" sz="2600" dirty="0"/>
              <a:t>/</a:t>
            </a:r>
            <a:r>
              <a:rPr lang="en-US" sz="2600" dirty="0" err="1"/>
              <a:t>crede</a:t>
            </a:r>
            <a:r>
              <a:rPr lang="en-US" sz="2600" dirty="0"/>
              <a:t>/</a:t>
            </a:r>
            <a:r>
              <a:rPr lang="en-US" sz="2600" dirty="0" err="1"/>
              <a:t>wp</a:t>
            </a:r>
            <a:r>
              <a:rPr lang="en-US" sz="2600" dirty="0"/>
              <a:t>-content/uploads/Hilberg_et_al_20031.pdf</a:t>
            </a:r>
          </a:p>
        </p:txBody>
      </p:sp>
    </p:spTree>
    <p:extLst>
      <p:ext uri="{BB962C8B-B14F-4D97-AF65-F5344CB8AC3E}">
        <p14:creationId xmlns:p14="http://schemas.microsoft.com/office/powerpoint/2010/main" val="330921455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510" y="244158"/>
            <a:ext cx="8422658" cy="1339850"/>
          </a:xfrm>
        </p:spPr>
        <p:txBody>
          <a:bodyPr>
            <a:normAutofit/>
          </a:bodyPr>
          <a:lstStyle/>
          <a:p>
            <a:r>
              <a:rPr lang="en-US" dirty="0" smtClean="0"/>
              <a:t>Questions???</a:t>
            </a:r>
            <a:endParaRPr lang="en-US" dirty="0"/>
          </a:p>
        </p:txBody>
      </p:sp>
      <p:sp>
        <p:nvSpPr>
          <p:cNvPr id="4" name="Content Placeholder 2"/>
          <p:cNvSpPr>
            <a:spLocks noGrp="1"/>
          </p:cNvSpPr>
          <p:nvPr>
            <p:ph idx="1"/>
          </p:nvPr>
        </p:nvSpPr>
        <p:spPr>
          <a:xfrm>
            <a:off x="560266" y="2002882"/>
            <a:ext cx="7993121" cy="4196861"/>
          </a:xfrm>
        </p:spPr>
        <p:txBody>
          <a:bodyPr>
            <a:normAutofit/>
          </a:bodyPr>
          <a:lstStyle/>
          <a:p>
            <a:pPr marL="0" indent="0">
              <a:buNone/>
            </a:pPr>
            <a:r>
              <a:rPr lang="en-US" sz="2800" dirty="0" smtClean="0">
                <a:solidFill>
                  <a:srgbClr val="000000"/>
                </a:solidFill>
              </a:rPr>
              <a:t>Presenter: Heather Johnston</a:t>
            </a:r>
          </a:p>
          <a:p>
            <a:pPr marL="0" indent="0">
              <a:buNone/>
            </a:pPr>
            <a:r>
              <a:rPr lang="en-US" sz="2800" dirty="0" smtClean="0">
                <a:solidFill>
                  <a:srgbClr val="000000"/>
                </a:solidFill>
              </a:rPr>
              <a:t>Email: htournear@norman.k12.ok.us</a:t>
            </a:r>
          </a:p>
          <a:p>
            <a:pPr marL="0" indent="0">
              <a:buNone/>
            </a:pPr>
            <a:r>
              <a:rPr lang="en-US" sz="2800" dirty="0" smtClean="0">
                <a:solidFill>
                  <a:srgbClr val="000000"/>
                </a:solidFill>
              </a:rPr>
              <a:t>Blog: </a:t>
            </a:r>
            <a:r>
              <a:rPr lang="en-US" sz="2800" dirty="0" err="1" smtClean="0">
                <a:solidFill>
                  <a:srgbClr val="000000"/>
                </a:solidFill>
              </a:rPr>
              <a:t>teachingelements.com</a:t>
            </a:r>
            <a:endParaRPr lang="is-IS" sz="2800" dirty="0">
              <a:solidFill>
                <a:srgbClr val="000000"/>
              </a:solidFill>
            </a:endParaRPr>
          </a:p>
        </p:txBody>
      </p:sp>
      <p:pic>
        <p:nvPicPr>
          <p:cNvPr id="5" name="Picture 4" descr="LogoV3.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7626" y="3492250"/>
            <a:ext cx="2990382" cy="2990382"/>
          </a:xfrm>
          <a:prstGeom prst="rect">
            <a:avLst/>
          </a:prstGeom>
        </p:spPr>
      </p:pic>
    </p:spTree>
    <p:extLst>
      <p:ext uri="{BB962C8B-B14F-4D97-AF65-F5344CB8AC3E}">
        <p14:creationId xmlns:p14="http://schemas.microsoft.com/office/powerpoint/2010/main" val="1409071853"/>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863</TotalTime>
  <Words>1866</Words>
  <Application>Microsoft Macintosh PowerPoint</Application>
  <PresentationFormat>On-screen Show (4:3)</PresentationFormat>
  <Paragraphs>186</Paragraphs>
  <Slides>18</Slides>
  <Notes>15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Breeze</vt:lpstr>
      <vt:lpstr>PowerPoint Presentation</vt:lpstr>
      <vt:lpstr>What are Science Centers?</vt:lpstr>
      <vt:lpstr>Why use Science Centers?</vt:lpstr>
      <vt:lpstr>Why use Science Centers?</vt:lpstr>
      <vt:lpstr>Developing Science Centers</vt:lpstr>
      <vt:lpstr>Step 1: Pick Learning Goal or Learning Target(s)</vt:lpstr>
      <vt:lpstr>Step 2: Diversify the Learning Experience</vt:lpstr>
      <vt:lpstr>Step 2: Diversify the Learning Experience</vt:lpstr>
      <vt:lpstr>Step 2: Diversify the Learning Experience</vt:lpstr>
      <vt:lpstr>Step 2: Diversify the Learning Experience</vt:lpstr>
      <vt:lpstr>Step 3: Parts of a  Science Center</vt:lpstr>
      <vt:lpstr>Step 4: Implementation</vt:lpstr>
      <vt:lpstr>Step 4: Implementation</vt:lpstr>
      <vt:lpstr>Step 5: Assessment</vt:lpstr>
      <vt:lpstr>Sounds Great! Any Cons?</vt:lpstr>
      <vt:lpstr>Pro’s Outweigh the Cons</vt:lpstr>
      <vt:lpstr>Resources</vt:lpstr>
      <vt:lpstr>Questions???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Johnston</dc:creator>
  <cp:lastModifiedBy>Heather Johnston</cp:lastModifiedBy>
  <cp:revision>34</cp:revision>
  <dcterms:created xsi:type="dcterms:W3CDTF">2016-06-09T14:16:01Z</dcterms:created>
  <dcterms:modified xsi:type="dcterms:W3CDTF">2016-06-10T19:12:37Z</dcterms:modified>
</cp:coreProperties>
</file>